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xlsx" ContentType="application/vnd.openxmlformats-officedocument.spreadsheetml.sheet"/>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2.xml" ContentType="application/vnd.openxmlformats-officedocument.presentationml.tag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ags/tag5.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tags/tag19.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notesSlides/notesSlide7.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tags/tag46.xml" ContentType="application/vnd.openxmlformats-officedocument.presentationml.tags+xml"/>
  <Override PartName="/ppt/notesSlides/notesSlide8.xml" ContentType="application/vnd.openxmlformats-officedocument.presentationml.notesSlide+xml"/>
  <Override PartName="/ppt/charts/chart9.xml" ContentType="application/vnd.openxmlformats-officedocument.drawingml.chart+xml"/>
  <Override PartName="/ppt/theme/themeOverride5.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24" r:id="rId1"/>
    <p:sldMasterId id="2147483736" r:id="rId2"/>
  </p:sldMasterIdLst>
  <p:notesMasterIdLst>
    <p:notesMasterId r:id="rId17"/>
  </p:notesMasterIdLst>
  <p:handoutMasterIdLst>
    <p:handoutMasterId r:id="rId18"/>
  </p:handoutMasterIdLst>
  <p:sldIdLst>
    <p:sldId id="713" r:id="rId3"/>
    <p:sldId id="765" r:id="rId4"/>
    <p:sldId id="745" r:id="rId5"/>
    <p:sldId id="730" r:id="rId6"/>
    <p:sldId id="769" r:id="rId7"/>
    <p:sldId id="758" r:id="rId8"/>
    <p:sldId id="759" r:id="rId9"/>
    <p:sldId id="760" r:id="rId10"/>
    <p:sldId id="761" r:id="rId11"/>
    <p:sldId id="776" r:id="rId12"/>
    <p:sldId id="773" r:id="rId13"/>
    <p:sldId id="778" r:id="rId14"/>
    <p:sldId id="777" r:id="rId15"/>
    <p:sldId id="755" r:id="rId16"/>
  </p:sldIdLst>
  <p:sldSz cx="9144000" cy="6858000" type="letter"/>
  <p:notesSz cx="7023100" cy="93091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1">
          <p15:clr>
            <a:srgbClr val="A4A3A4"/>
          </p15:clr>
        </p15:guide>
        <p15:guide id="2" orient="horz" pos="3954">
          <p15:clr>
            <a:srgbClr val="A4A3A4"/>
          </p15:clr>
        </p15:guide>
        <p15:guide id="3" orient="horz" pos="719">
          <p15:clr>
            <a:srgbClr val="A4A3A4"/>
          </p15:clr>
        </p15:guide>
        <p15:guide id="4" orient="horz" pos="763">
          <p15:clr>
            <a:srgbClr val="A4A3A4"/>
          </p15:clr>
        </p15:guide>
        <p15:guide id="5" orient="horz" pos="1294">
          <p15:clr>
            <a:srgbClr val="A4A3A4"/>
          </p15:clr>
        </p15:guide>
        <p15:guide id="6" orient="horz" pos="3829">
          <p15:clr>
            <a:srgbClr val="A4A3A4"/>
          </p15:clr>
        </p15:guide>
        <p15:guide id="7" orient="horz" pos="1662">
          <p15:clr>
            <a:srgbClr val="A4A3A4"/>
          </p15:clr>
        </p15:guide>
        <p15:guide id="8" orient="horz" pos="1010">
          <p15:clr>
            <a:srgbClr val="A4A3A4"/>
          </p15:clr>
        </p15:guide>
        <p15:guide id="9" orient="horz" pos="3898">
          <p15:clr>
            <a:srgbClr val="A4A3A4"/>
          </p15:clr>
        </p15:guide>
        <p15:guide id="10" orient="horz" pos="508">
          <p15:clr>
            <a:srgbClr val="A4A3A4"/>
          </p15:clr>
        </p15:guide>
        <p15:guide id="11" orient="horz" pos="428">
          <p15:clr>
            <a:srgbClr val="A4A3A4"/>
          </p15:clr>
        </p15:guide>
        <p15:guide id="12" pos="229">
          <p15:clr>
            <a:srgbClr val="A4A3A4"/>
          </p15:clr>
        </p15:guide>
        <p15:guide id="13" pos="2878">
          <p15:clr>
            <a:srgbClr val="A4A3A4"/>
          </p15:clr>
        </p15:guide>
        <p15:guide id="14" pos="5528">
          <p15:clr>
            <a:srgbClr val="A4A3A4"/>
          </p15:clr>
        </p15:guide>
        <p15:guide id="15" pos="2823">
          <p15:clr>
            <a:srgbClr val="A4A3A4"/>
          </p15:clr>
        </p15:guide>
        <p15:guide id="16" pos="2939">
          <p15:clr>
            <a:srgbClr val="A4A3A4"/>
          </p15:clr>
        </p15:guide>
      </p15:sldGuideLst>
    </p:ext>
    <p:ext uri="{2D200454-40CA-4A62-9FC3-DE9A4176ACB9}">
      <p15:notesGuideLst xmlns:p15="http://schemas.microsoft.com/office/powerpoint/2012/main">
        <p15:guide id="1" orient="horz" pos="2932">
          <p15:clr>
            <a:srgbClr val="A4A3A4"/>
          </p15:clr>
        </p15:guide>
        <p15:guide id="2" pos="2213">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kapoor" initials="IK"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72B9"/>
    <a:srgbClr val="FFFFFF"/>
    <a:srgbClr val="D9977D"/>
    <a:srgbClr val="6E9FE8"/>
    <a:srgbClr val="4C89E2"/>
    <a:srgbClr val="3177DD"/>
    <a:srgbClr val="0070B6"/>
    <a:srgbClr val="FD2BD5"/>
    <a:srgbClr val="F47B27"/>
    <a:srgbClr val="CFD8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3441" autoAdjust="0"/>
    <p:restoredTop sz="99728" autoAdjust="0"/>
  </p:normalViewPr>
  <p:slideViewPr>
    <p:cSldViewPr snapToGrid="0">
      <p:cViewPr varScale="1">
        <p:scale>
          <a:sx n="102" d="100"/>
          <a:sy n="102" d="100"/>
        </p:scale>
        <p:origin x="2176" y="192"/>
      </p:cViewPr>
      <p:guideLst>
        <p:guide orient="horz" pos="201"/>
        <p:guide orient="horz" pos="3954"/>
        <p:guide orient="horz" pos="719"/>
        <p:guide orient="horz" pos="763"/>
        <p:guide orient="horz" pos="1294"/>
        <p:guide orient="horz" pos="3829"/>
        <p:guide orient="horz" pos="1662"/>
        <p:guide orient="horz" pos="1010"/>
        <p:guide orient="horz" pos="3898"/>
        <p:guide orient="horz" pos="508"/>
        <p:guide orient="horz" pos="428"/>
        <p:guide pos="229"/>
        <p:guide pos="2878"/>
        <p:guide pos="5528"/>
        <p:guide pos="2823"/>
        <p:guide pos="2939"/>
      </p:guideLst>
    </p:cSldViewPr>
  </p:slideViewPr>
  <p:outlineViewPr>
    <p:cViewPr>
      <p:scale>
        <a:sx n="33" d="100"/>
        <a:sy n="33" d="100"/>
      </p:scale>
      <p:origin x="0" y="0"/>
    </p:cViewPr>
  </p:outlineViewPr>
  <p:notesTextViewPr>
    <p:cViewPr>
      <p:scale>
        <a:sx n="1" d="1"/>
        <a:sy n="1" d="1"/>
      </p:scale>
      <p:origin x="0" y="0"/>
    </p:cViewPr>
  </p:notesTextViewPr>
  <p:sorterViewPr>
    <p:cViewPr>
      <p:scale>
        <a:sx n="70" d="100"/>
        <a:sy n="70" d="100"/>
      </p:scale>
      <p:origin x="0" y="0"/>
    </p:cViewPr>
  </p:sorterViewPr>
  <p:notesViewPr>
    <p:cSldViewPr snapToGrid="0" showGuides="1">
      <p:cViewPr>
        <p:scale>
          <a:sx n="100" d="100"/>
          <a:sy n="100" d="100"/>
        </p:scale>
        <p:origin x="-2532" y="-72"/>
      </p:cViewPr>
      <p:guideLst>
        <p:guide orient="horz" pos="2932"/>
        <p:guide pos="2213"/>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commentAuthors" Target="commentAuthors.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tags" Target="tags/tag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charts/_rels/char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file:///\\En1msfs01\en1nw501_vol3\DATA\BORG\2014%20Business%20Planning%20Deliverables\Sustainability%20charts%20for%20Ron\Sustainability%20for%20Ron.xls" TargetMode="External"/></Relationships>
</file>

<file path=ppt/charts/_rels/chart2.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oleObject" Target="file:///\\EN1MSFS01\EN1NW501_VOL3\DATA\BORG\2013%20Business%20Planning%20Deliverables\Benchmarking%202013\2.0%20Major%20Nuclear%20Operator%20Analysis\2.02%20Capacity%20Factor\MAO.02_CF_1yr.xls" TargetMode="External"/></Relationships>
</file>

<file path=ppt/charts/_rels/chart3.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oleObject" Target="file:///\\En1msfs01\en1nw501_vol3\DATA\BORG\2014%20Business%20Planning%20Deliverables\Sustainability%20charts%20for%20Ron\Sustainability%20for%20Ron.xls" TargetMode="External"/></Relationships>
</file>

<file path=ppt/charts/_rels/chart4.xml.rels><?xml version="1.0" encoding="UTF-8" standalone="yes"?>
<Relationships xmlns="http://schemas.openxmlformats.org/package/2006/relationships"><Relationship Id="rId1" Type="http://schemas.openxmlformats.org/officeDocument/2006/relationships/themeOverride" Target="../theme/themeOverride4.xml"/><Relationship Id="rId2" Type="http://schemas.openxmlformats.org/officeDocument/2006/relationships/oleObject" Target="file:///\\En1msfs01\en1nw501_vol3\DATA\BORG\2014%20Business%20Planning%20Deliverables\Sustainability%20charts%20for%20Ron\Sustainability%20for%20Ron.xls" TargetMode="Externa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9.xml.rels><?xml version="1.0" encoding="UTF-8" standalone="yes"?>
<Relationships xmlns="http://schemas.openxmlformats.org/package/2006/relationships"><Relationship Id="rId1" Type="http://schemas.openxmlformats.org/officeDocument/2006/relationships/themeOverride" Target="../theme/themeOverride5.xml"/><Relationship Id="rId2" Type="http://schemas.openxmlformats.org/officeDocument/2006/relationships/oleObject" Target="file:///C:\Migrated_Data\U998A0L\My%20Documents\projects\nuclearretirements\advocacy\nuclear%20economics%20deck\final%20rule%20carbon%20calcs.xlsx" TargetMode="External"/><Relationship Id="rId3"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stacked"/>
        <c:varyColors val="0"/>
        <c:ser>
          <c:idx val="0"/>
          <c:order val="0"/>
          <c:tx>
            <c:strRef>
              <c:f>Sheet2!$C$2</c:f>
              <c:strCache>
                <c:ptCount val="1"/>
                <c:pt idx="0">
                  <c:v>Exelon</c:v>
                </c:pt>
              </c:strCache>
            </c:strRef>
          </c:tx>
          <c:spPr>
            <a:noFill/>
          </c:spPr>
          <c:invertIfNegative val="0"/>
          <c:val>
            <c:numRef>
              <c:f>Sheet2!$D$2:$L$2</c:f>
              <c:numCache>
                <c:formatCode>General</c:formatCode>
                <c:ptCount val="9"/>
                <c:pt idx="0">
                  <c:v>0.0</c:v>
                </c:pt>
                <c:pt idx="1">
                  <c:v>0.0</c:v>
                </c:pt>
                <c:pt idx="2">
                  <c:v>0.0</c:v>
                </c:pt>
                <c:pt idx="3">
                  <c:v>0.0</c:v>
                </c:pt>
                <c:pt idx="4">
                  <c:v>0.0</c:v>
                </c:pt>
                <c:pt idx="5">
                  <c:v>0.0</c:v>
                </c:pt>
                <c:pt idx="6">
                  <c:v>0.0</c:v>
                </c:pt>
                <c:pt idx="7">
                  <c:v>0.0</c:v>
                </c:pt>
                <c:pt idx="8">
                  <c:v>0.0</c:v>
                </c:pt>
              </c:numCache>
            </c:numRef>
          </c:val>
        </c:ser>
        <c:ser>
          <c:idx val="1"/>
          <c:order val="1"/>
          <c:spPr>
            <a:noFill/>
          </c:spPr>
          <c:invertIfNegative val="0"/>
          <c:val>
            <c:numRef>
              <c:f>Sheet2!$C$3:$L$3</c:f>
              <c:numCache>
                <c:formatCode>General</c:formatCode>
                <c:ptCount val="10"/>
                <c:pt idx="0">
                  <c:v>16.14124893650871</c:v>
                </c:pt>
                <c:pt idx="1">
                  <c:v>17.70896018491057</c:v>
                </c:pt>
                <c:pt idx="2">
                  <c:v>15.19415543757022</c:v>
                </c:pt>
                <c:pt idx="3">
                  <c:v>16.8853843125246</c:v>
                </c:pt>
                <c:pt idx="4">
                  <c:v>16.79506430575639</c:v>
                </c:pt>
                <c:pt idx="5">
                  <c:v>19.65505169746805</c:v>
                </c:pt>
                <c:pt idx="6">
                  <c:v>18.97961015079073</c:v>
                </c:pt>
                <c:pt idx="7">
                  <c:v>20.79647425784525</c:v>
                </c:pt>
                <c:pt idx="8">
                  <c:v>21.2276164308908</c:v>
                </c:pt>
                <c:pt idx="9">
                  <c:v>24.74450507970061</c:v>
                </c:pt>
              </c:numCache>
            </c:numRef>
          </c:val>
        </c:ser>
        <c:ser>
          <c:idx val="2"/>
          <c:order val="2"/>
          <c:tx>
            <c:v>Range</c:v>
          </c:tx>
          <c:spPr>
            <a:solidFill>
              <a:schemeClr val="accent3">
                <a:lumMod val="60000"/>
                <a:lumOff val="40000"/>
              </a:schemeClr>
            </a:solidFill>
          </c:spPr>
          <c:invertIfNegative val="0"/>
          <c:dPt>
            <c:idx val="0"/>
            <c:invertIfNegative val="0"/>
            <c:bubble3D val="0"/>
            <c:spPr>
              <a:solidFill>
                <a:srgbClr val="92D050"/>
              </a:solidFill>
            </c:spPr>
          </c:dPt>
          <c:dPt>
            <c:idx val="6"/>
            <c:invertIfNegative val="0"/>
            <c:bubble3D val="0"/>
            <c:spPr>
              <a:solidFill>
                <a:srgbClr val="2372B9">
                  <a:lumMod val="60000"/>
                  <a:lumOff val="40000"/>
                </a:srgbClr>
              </a:solidFill>
            </c:spPr>
          </c:dPt>
          <c:val>
            <c:numRef>
              <c:f>Sheet2!$C$4:$L$4</c:f>
              <c:numCache>
                <c:formatCode>General</c:formatCode>
                <c:ptCount val="10"/>
                <c:pt idx="0">
                  <c:v>3.629468766840578</c:v>
                </c:pt>
                <c:pt idx="1">
                  <c:v>2.029001088132841</c:v>
                </c:pt>
                <c:pt idx="2">
                  <c:v>6.927130741377947</c:v>
                </c:pt>
                <c:pt idx="3">
                  <c:v>4.732954802282932</c:v>
                </c:pt>
                <c:pt idx="4">
                  <c:v>6.622882286645081</c:v>
                </c:pt>
                <c:pt idx="5">
                  <c:v>3.706614563979397</c:v>
                </c:pt>
                <c:pt idx="6">
                  <c:v>6.243514313503042</c:v>
                </c:pt>
                <c:pt idx="7">
                  <c:v>3.801149547735235</c:v>
                </c:pt>
                <c:pt idx="8">
                  <c:v>4.689418307082221</c:v>
                </c:pt>
                <c:pt idx="9">
                  <c:v>4.725719591460293</c:v>
                </c:pt>
              </c:numCache>
            </c:numRef>
          </c:val>
        </c:ser>
        <c:dLbls>
          <c:showLegendKey val="0"/>
          <c:showVal val="0"/>
          <c:showCatName val="0"/>
          <c:showSerName val="0"/>
          <c:showPercent val="0"/>
          <c:showBubbleSize val="0"/>
        </c:dLbls>
        <c:gapWidth val="150"/>
        <c:overlap val="100"/>
        <c:axId val="2098385904"/>
        <c:axId val="2098392976"/>
      </c:barChart>
      <c:lineChart>
        <c:grouping val="standard"/>
        <c:varyColors val="0"/>
        <c:ser>
          <c:idx val="3"/>
          <c:order val="3"/>
          <c:tx>
            <c:v>5-Year Average</c:v>
          </c:tx>
          <c:spPr>
            <a:ln w="9525">
              <a:noFill/>
            </a:ln>
          </c:spPr>
          <c:marker>
            <c:symbol val="dash"/>
            <c:size val="11"/>
          </c:marker>
          <c:val>
            <c:numRef>
              <c:f>Sheet2!$C$5:$L$5</c:f>
              <c:numCache>
                <c:formatCode>General</c:formatCode>
                <c:ptCount val="10"/>
                <c:pt idx="0">
                  <c:v>18.48010550559122</c:v>
                </c:pt>
                <c:pt idx="1">
                  <c:v>19.12173762284129</c:v>
                </c:pt>
                <c:pt idx="2">
                  <c:v>19.20368907070523</c:v>
                </c:pt>
                <c:pt idx="3">
                  <c:v>20.08480870872533</c:v>
                </c:pt>
                <c:pt idx="4">
                  <c:v>20.9621295842685</c:v>
                </c:pt>
                <c:pt idx="5">
                  <c:v>22.06253192074488</c:v>
                </c:pt>
                <c:pt idx="6">
                  <c:v>23.17501230241127</c:v>
                </c:pt>
                <c:pt idx="7">
                  <c:v>23.36667545193697</c:v>
                </c:pt>
                <c:pt idx="8">
                  <c:v>23.94153151941529</c:v>
                </c:pt>
                <c:pt idx="9">
                  <c:v>26.24795193643092</c:v>
                </c:pt>
              </c:numCache>
            </c:numRef>
          </c:val>
          <c:smooth val="0"/>
        </c:ser>
        <c:dLbls>
          <c:showLegendKey val="0"/>
          <c:showVal val="0"/>
          <c:showCatName val="0"/>
          <c:showSerName val="0"/>
          <c:showPercent val="0"/>
          <c:showBubbleSize val="0"/>
        </c:dLbls>
        <c:marker val="1"/>
        <c:smooth val="0"/>
        <c:axId val="2098385904"/>
        <c:axId val="2098392976"/>
      </c:lineChart>
      <c:catAx>
        <c:axId val="2098385904"/>
        <c:scaling>
          <c:orientation val="minMax"/>
        </c:scaling>
        <c:delete val="0"/>
        <c:axPos val="b"/>
        <c:title>
          <c:tx>
            <c:rich>
              <a:bodyPr/>
              <a:lstStyle/>
              <a:p>
                <a:pPr>
                  <a:defRPr sz="1200" b="1"/>
                </a:pPr>
                <a:r>
                  <a:rPr lang="en-US" sz="1200" b="1"/>
                  <a:t>Operator</a:t>
                </a:r>
              </a:p>
            </c:rich>
          </c:tx>
          <c:layout/>
          <c:overlay val="0"/>
        </c:title>
        <c:majorTickMark val="none"/>
        <c:minorTickMark val="none"/>
        <c:tickLblPos val="none"/>
        <c:crossAx val="2098392976"/>
        <c:crosses val="autoZero"/>
        <c:auto val="1"/>
        <c:lblAlgn val="ctr"/>
        <c:lblOffset val="100"/>
        <c:noMultiLvlLbl val="0"/>
      </c:catAx>
      <c:valAx>
        <c:axId val="2098392976"/>
        <c:scaling>
          <c:orientation val="minMax"/>
          <c:max val="32.0"/>
          <c:min val="10.0"/>
        </c:scaling>
        <c:delete val="0"/>
        <c:axPos val="l"/>
        <c:numFmt formatCode="0.00" sourceLinked="0"/>
        <c:majorTickMark val="out"/>
        <c:minorTickMark val="none"/>
        <c:tickLblPos val="nextTo"/>
        <c:txPr>
          <a:bodyPr/>
          <a:lstStyle/>
          <a:p>
            <a:pPr>
              <a:defRPr sz="1000">
                <a:solidFill>
                  <a:schemeClr val="tx1">
                    <a:lumMod val="95000"/>
                    <a:lumOff val="5000"/>
                  </a:schemeClr>
                </a:solidFill>
              </a:defRPr>
            </a:pPr>
            <a:endParaRPr lang="en-US"/>
          </a:p>
        </c:txPr>
        <c:crossAx val="2098385904"/>
        <c:crosses val="autoZero"/>
        <c:crossBetween val="between"/>
        <c:majorUnit val="2.0"/>
        <c:minorUnit val="1.0"/>
      </c:valAx>
    </c:plotArea>
    <c:legend>
      <c:legendPos val="b"/>
      <c:legendEntry>
        <c:idx val="0"/>
        <c:delete val="1"/>
      </c:legendEntry>
      <c:legendEntry>
        <c:idx val="1"/>
        <c:delete val="1"/>
      </c:legendEntry>
      <c:layout>
        <c:manualLayout>
          <c:xMode val="edge"/>
          <c:yMode val="edge"/>
          <c:x val="0.312101835848527"/>
          <c:y val="0.609756097560976"/>
          <c:w val="0.543322640196029"/>
          <c:h val="0.0994480507009795"/>
        </c:manualLayout>
      </c:layout>
      <c:overlay val="0"/>
      <c:txPr>
        <a:bodyPr/>
        <a:lstStyle/>
        <a:p>
          <a:pPr>
            <a:defRPr sz="1200"/>
          </a:pPr>
          <a:endParaRPr lang="en-US"/>
        </a:p>
      </c:txPr>
    </c:legend>
    <c:plotVisOnly val="1"/>
    <c:dispBlanksAs val="gap"/>
    <c:showDLblsOverMax val="0"/>
  </c:chart>
  <c:spPr>
    <a:ln>
      <a:noFill/>
    </a:ln>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stacked"/>
        <c:varyColors val="0"/>
        <c:ser>
          <c:idx val="0"/>
          <c:order val="0"/>
          <c:tx>
            <c:strRef>
              <c:f>[1]Sheet2!$C$2</c:f>
              <c:strCache>
                <c:ptCount val="1"/>
                <c:pt idx="0">
                  <c:v>#REF!</c:v>
                </c:pt>
              </c:strCache>
            </c:strRef>
          </c:tx>
          <c:spPr>
            <a:noFill/>
          </c:spPr>
          <c:invertIfNegative val="0"/>
          <c:val>
            <c:numRef>
              <c:f>[1]Sheet2!$D$2:$L$2</c:f>
              <c:numCache>
                <c:formatCode>General</c:formatCode>
                <c:ptCount val="9"/>
                <c:pt idx="0">
                  <c:v>0.0</c:v>
                </c:pt>
                <c:pt idx="1">
                  <c:v>0.0</c:v>
                </c:pt>
                <c:pt idx="2">
                  <c:v>0.0</c:v>
                </c:pt>
                <c:pt idx="3">
                  <c:v>0.0</c:v>
                </c:pt>
                <c:pt idx="4">
                  <c:v>0.0</c:v>
                </c:pt>
                <c:pt idx="5">
                  <c:v>0.0</c:v>
                </c:pt>
                <c:pt idx="6">
                  <c:v>0.0</c:v>
                </c:pt>
                <c:pt idx="7">
                  <c:v>0.0</c:v>
                </c:pt>
                <c:pt idx="8">
                  <c:v>0.0</c:v>
                </c:pt>
              </c:numCache>
            </c:numRef>
          </c:val>
        </c:ser>
        <c:ser>
          <c:idx val="1"/>
          <c:order val="1"/>
          <c:spPr>
            <a:noFill/>
          </c:spPr>
          <c:invertIfNegative val="0"/>
          <c:val>
            <c:numRef>
              <c:f>'Capacity Factor '!$C$3:$L$3</c:f>
              <c:numCache>
                <c:formatCode>General</c:formatCode>
                <c:ptCount val="10"/>
                <c:pt idx="0">
                  <c:v>92.70154957433352</c:v>
                </c:pt>
                <c:pt idx="1">
                  <c:v>86.36590714030166</c:v>
                </c:pt>
                <c:pt idx="2">
                  <c:v>88.41204333058351</c:v>
                </c:pt>
                <c:pt idx="3">
                  <c:v>83.67193791320094</c:v>
                </c:pt>
                <c:pt idx="4">
                  <c:v>85.22683668910835</c:v>
                </c:pt>
                <c:pt idx="5">
                  <c:v>85.1958032403357</c:v>
                </c:pt>
                <c:pt idx="6">
                  <c:v>79.87857089135372</c:v>
                </c:pt>
                <c:pt idx="7">
                  <c:v>82.16447892754235</c:v>
                </c:pt>
                <c:pt idx="8">
                  <c:v>77.49973909755155</c:v>
                </c:pt>
                <c:pt idx="9">
                  <c:v>73.18324227613311</c:v>
                </c:pt>
              </c:numCache>
            </c:numRef>
          </c:val>
        </c:ser>
        <c:ser>
          <c:idx val="2"/>
          <c:order val="2"/>
          <c:tx>
            <c:v>Range</c:v>
          </c:tx>
          <c:spPr>
            <a:solidFill>
              <a:schemeClr val="accent3">
                <a:lumMod val="60000"/>
                <a:lumOff val="40000"/>
              </a:schemeClr>
            </a:solidFill>
          </c:spPr>
          <c:invertIfNegative val="0"/>
          <c:dPt>
            <c:idx val="0"/>
            <c:invertIfNegative val="0"/>
            <c:bubble3D val="0"/>
            <c:spPr>
              <a:solidFill>
                <a:srgbClr val="92D050"/>
              </a:solidFill>
            </c:spPr>
          </c:dPt>
          <c:dPt>
            <c:idx val="1"/>
            <c:invertIfNegative val="0"/>
            <c:bubble3D val="0"/>
            <c:spPr>
              <a:solidFill>
                <a:srgbClr val="2372B9">
                  <a:lumMod val="60000"/>
                  <a:lumOff val="40000"/>
                </a:srgbClr>
              </a:solidFill>
            </c:spPr>
          </c:dPt>
          <c:val>
            <c:numRef>
              <c:f>'Capacity Factor '!$C$4:$L$4</c:f>
              <c:numCache>
                <c:formatCode>General</c:formatCode>
                <c:ptCount val="10"/>
                <c:pt idx="0">
                  <c:v>1.265366317098042</c:v>
                </c:pt>
                <c:pt idx="1">
                  <c:v>9.171216573280162</c:v>
                </c:pt>
                <c:pt idx="2">
                  <c:v>4.964449631604381</c:v>
                </c:pt>
                <c:pt idx="3">
                  <c:v>9.572391708859426</c:v>
                </c:pt>
                <c:pt idx="4">
                  <c:v>6.729958346357876</c:v>
                </c:pt>
                <c:pt idx="5">
                  <c:v>6.962866048947305</c:v>
                </c:pt>
                <c:pt idx="6">
                  <c:v>11.90414111750376</c:v>
                </c:pt>
                <c:pt idx="7">
                  <c:v>7.253337981997746</c:v>
                </c:pt>
                <c:pt idx="8">
                  <c:v>10.77662685518411</c:v>
                </c:pt>
                <c:pt idx="9">
                  <c:v>16.48869234068361</c:v>
                </c:pt>
              </c:numCache>
            </c:numRef>
          </c:val>
        </c:ser>
        <c:dLbls>
          <c:showLegendKey val="0"/>
          <c:showVal val="0"/>
          <c:showCatName val="0"/>
          <c:showSerName val="0"/>
          <c:showPercent val="0"/>
          <c:showBubbleSize val="0"/>
        </c:dLbls>
        <c:gapWidth val="150"/>
        <c:overlap val="100"/>
        <c:axId val="1983609280"/>
        <c:axId val="1983486896"/>
      </c:barChart>
      <c:lineChart>
        <c:grouping val="standard"/>
        <c:varyColors val="0"/>
        <c:ser>
          <c:idx val="3"/>
          <c:order val="3"/>
          <c:tx>
            <c:v>5-Year Average</c:v>
          </c:tx>
          <c:spPr>
            <a:ln w="9525">
              <a:noFill/>
            </a:ln>
          </c:spPr>
          <c:marker>
            <c:symbol val="dash"/>
            <c:size val="11"/>
          </c:marker>
          <c:val>
            <c:numRef>
              <c:f>'Capacity Factor '!$C$5:$L$5</c:f>
              <c:numCache>
                <c:formatCode>General</c:formatCode>
                <c:ptCount val="10"/>
                <c:pt idx="0">
                  <c:v>93.50830758850176</c:v>
                </c:pt>
                <c:pt idx="1">
                  <c:v>92.55059203164396</c:v>
                </c:pt>
                <c:pt idx="2">
                  <c:v>90.47432369821343</c:v>
                </c:pt>
                <c:pt idx="3">
                  <c:v>89.98803724161128</c:v>
                </c:pt>
                <c:pt idx="4">
                  <c:v>89.26091370064575</c:v>
                </c:pt>
                <c:pt idx="5">
                  <c:v>88.0197277882802</c:v>
                </c:pt>
                <c:pt idx="6">
                  <c:v>87.22142934879697</c:v>
                </c:pt>
                <c:pt idx="7">
                  <c:v>86.55788367370726</c:v>
                </c:pt>
                <c:pt idx="8">
                  <c:v>83.37178064394254</c:v>
                </c:pt>
                <c:pt idx="9">
                  <c:v>82.59029662520885</c:v>
                </c:pt>
              </c:numCache>
            </c:numRef>
          </c:val>
          <c:smooth val="0"/>
        </c:ser>
        <c:dLbls>
          <c:showLegendKey val="0"/>
          <c:showVal val="0"/>
          <c:showCatName val="0"/>
          <c:showSerName val="0"/>
          <c:showPercent val="0"/>
          <c:showBubbleSize val="0"/>
        </c:dLbls>
        <c:marker val="1"/>
        <c:smooth val="0"/>
        <c:axId val="1983609280"/>
        <c:axId val="1983486896"/>
      </c:lineChart>
      <c:catAx>
        <c:axId val="1983609280"/>
        <c:scaling>
          <c:orientation val="minMax"/>
        </c:scaling>
        <c:delete val="0"/>
        <c:axPos val="b"/>
        <c:title>
          <c:tx>
            <c:rich>
              <a:bodyPr/>
              <a:lstStyle/>
              <a:p>
                <a:pPr>
                  <a:defRPr sz="1200" b="1"/>
                </a:pPr>
                <a:r>
                  <a:rPr lang="en-US" sz="1200" b="1"/>
                  <a:t>Operator</a:t>
                </a:r>
              </a:p>
            </c:rich>
          </c:tx>
          <c:layout/>
          <c:overlay val="0"/>
        </c:title>
        <c:majorTickMark val="none"/>
        <c:minorTickMark val="none"/>
        <c:tickLblPos val="none"/>
        <c:crossAx val="1983486896"/>
        <c:crosses val="autoZero"/>
        <c:auto val="1"/>
        <c:lblAlgn val="ctr"/>
        <c:lblOffset val="100"/>
        <c:noMultiLvlLbl val="0"/>
      </c:catAx>
      <c:valAx>
        <c:axId val="1983486896"/>
        <c:scaling>
          <c:orientation val="minMax"/>
          <c:max val="100.0"/>
          <c:min val="70.0"/>
        </c:scaling>
        <c:delete val="0"/>
        <c:axPos val="l"/>
        <c:numFmt formatCode="0.0" sourceLinked="0"/>
        <c:majorTickMark val="out"/>
        <c:minorTickMark val="none"/>
        <c:tickLblPos val="nextTo"/>
        <c:txPr>
          <a:bodyPr/>
          <a:lstStyle/>
          <a:p>
            <a:pPr>
              <a:defRPr sz="1000">
                <a:solidFill>
                  <a:schemeClr val="tx1">
                    <a:lumMod val="95000"/>
                    <a:lumOff val="5000"/>
                  </a:schemeClr>
                </a:solidFill>
              </a:defRPr>
            </a:pPr>
            <a:endParaRPr lang="en-US"/>
          </a:p>
        </c:txPr>
        <c:crossAx val="1983609280"/>
        <c:crosses val="autoZero"/>
        <c:crossBetween val="between"/>
        <c:majorUnit val="5.0"/>
        <c:minorUnit val="1.0"/>
      </c:valAx>
    </c:plotArea>
    <c:legend>
      <c:legendPos val="b"/>
      <c:legendEntry>
        <c:idx val="0"/>
        <c:delete val="1"/>
      </c:legendEntry>
      <c:legendEntry>
        <c:idx val="1"/>
        <c:delete val="1"/>
      </c:legendEntry>
      <c:layout>
        <c:manualLayout>
          <c:xMode val="edge"/>
          <c:yMode val="edge"/>
          <c:x val="0.279341778218054"/>
          <c:y val="0.61521674542585"/>
          <c:w val="0.537981775644928"/>
          <c:h val="0.0799358413531642"/>
        </c:manualLayout>
      </c:layout>
      <c:overlay val="0"/>
      <c:txPr>
        <a:bodyPr/>
        <a:lstStyle/>
        <a:p>
          <a:pPr>
            <a:defRPr sz="1200"/>
          </a:pPr>
          <a:endParaRPr lang="en-US"/>
        </a:p>
      </c:txPr>
    </c:legend>
    <c:plotVisOnly val="1"/>
    <c:dispBlanksAs val="gap"/>
    <c:showDLblsOverMax val="0"/>
  </c:chart>
  <c:spPr>
    <a:ln>
      <a:noFill/>
    </a:ln>
  </c:sp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0823543568681822"/>
          <c:y val="0.0562865383271958"/>
          <c:w val="0.888409762733147"/>
          <c:h val="0.765670488907518"/>
        </c:manualLayout>
      </c:layout>
      <c:barChart>
        <c:barDir val="col"/>
        <c:grouping val="stacked"/>
        <c:varyColors val="0"/>
        <c:ser>
          <c:idx val="0"/>
          <c:order val="0"/>
          <c:tx>
            <c:strRef>
              <c:f>[1]Sheet2!$C$2</c:f>
              <c:strCache>
                <c:ptCount val="1"/>
                <c:pt idx="0">
                  <c:v>Exelon</c:v>
                </c:pt>
              </c:strCache>
            </c:strRef>
          </c:tx>
          <c:spPr>
            <a:noFill/>
          </c:spPr>
          <c:invertIfNegative val="0"/>
          <c:val>
            <c:numRef>
              <c:f>[1]Sheet2!$D$2:$L$2</c:f>
              <c:numCache>
                <c:formatCode>General</c:formatCode>
                <c:ptCount val="9"/>
                <c:pt idx="0">
                  <c:v>0.0</c:v>
                </c:pt>
                <c:pt idx="1">
                  <c:v>0.0</c:v>
                </c:pt>
                <c:pt idx="2">
                  <c:v>0.0</c:v>
                </c:pt>
                <c:pt idx="3">
                  <c:v>0.0</c:v>
                </c:pt>
                <c:pt idx="4">
                  <c:v>0.0</c:v>
                </c:pt>
                <c:pt idx="5">
                  <c:v>0.0</c:v>
                </c:pt>
                <c:pt idx="6">
                  <c:v>0.0</c:v>
                </c:pt>
                <c:pt idx="7">
                  <c:v>0.0</c:v>
                </c:pt>
                <c:pt idx="8">
                  <c:v>0.0</c:v>
                </c:pt>
              </c:numCache>
            </c:numRef>
          </c:val>
        </c:ser>
        <c:ser>
          <c:idx val="1"/>
          <c:order val="1"/>
          <c:spPr>
            <a:noFill/>
          </c:spPr>
          <c:invertIfNegative val="0"/>
          <c:val>
            <c:numRef>
              <c:f>'Refueling Outages'!$C$3:$L$3</c:f>
              <c:numCache>
                <c:formatCode>General</c:formatCode>
                <c:ptCount val="10"/>
                <c:pt idx="0">
                  <c:v>25.88888888888889</c:v>
                </c:pt>
                <c:pt idx="1">
                  <c:v>20.66666666666667</c:v>
                </c:pt>
                <c:pt idx="2">
                  <c:v>28.75</c:v>
                </c:pt>
                <c:pt idx="3">
                  <c:v>29.6</c:v>
                </c:pt>
                <c:pt idx="4">
                  <c:v>31.33333333333332</c:v>
                </c:pt>
                <c:pt idx="5">
                  <c:v>37.75</c:v>
                </c:pt>
                <c:pt idx="6">
                  <c:v>33.75</c:v>
                </c:pt>
                <c:pt idx="7">
                  <c:v>36.66666666666665</c:v>
                </c:pt>
                <c:pt idx="8">
                  <c:v>47.21909722222231</c:v>
                </c:pt>
                <c:pt idx="9">
                  <c:v>35.5</c:v>
                </c:pt>
              </c:numCache>
            </c:numRef>
          </c:val>
        </c:ser>
        <c:ser>
          <c:idx val="2"/>
          <c:order val="2"/>
          <c:tx>
            <c:v>Range</c:v>
          </c:tx>
          <c:spPr>
            <a:solidFill>
              <a:schemeClr val="accent3">
                <a:lumMod val="60000"/>
                <a:lumOff val="40000"/>
              </a:schemeClr>
            </a:solidFill>
          </c:spPr>
          <c:invertIfNegative val="0"/>
          <c:dPt>
            <c:idx val="0"/>
            <c:invertIfNegative val="0"/>
            <c:bubble3D val="0"/>
            <c:spPr>
              <a:solidFill>
                <a:srgbClr val="92D050"/>
              </a:solidFill>
            </c:spPr>
          </c:dPt>
          <c:dPt>
            <c:idx val="1"/>
            <c:invertIfNegative val="0"/>
            <c:bubble3D val="0"/>
            <c:spPr>
              <a:solidFill>
                <a:srgbClr val="2372B9">
                  <a:lumMod val="60000"/>
                  <a:lumOff val="40000"/>
                </a:srgbClr>
              </a:solidFill>
            </c:spPr>
          </c:dPt>
          <c:val>
            <c:numRef>
              <c:f>'Refueling Outages'!$C$4:$L$4</c:f>
              <c:numCache>
                <c:formatCode>General</c:formatCode>
                <c:ptCount val="10"/>
                <c:pt idx="0">
                  <c:v>5.888888888888888</c:v>
                </c:pt>
                <c:pt idx="1">
                  <c:v>30.33333333333332</c:v>
                </c:pt>
                <c:pt idx="2">
                  <c:v>29.58333333333333</c:v>
                </c:pt>
                <c:pt idx="3">
                  <c:v>21.79999999999999</c:v>
                </c:pt>
                <c:pt idx="4">
                  <c:v>22.95238095238095</c:v>
                </c:pt>
                <c:pt idx="5">
                  <c:v>14.65</c:v>
                </c:pt>
                <c:pt idx="6">
                  <c:v>19.0</c:v>
                </c:pt>
                <c:pt idx="7">
                  <c:v>40.33333333333334</c:v>
                </c:pt>
                <c:pt idx="8">
                  <c:v>7.314236111111015</c:v>
                </c:pt>
                <c:pt idx="9">
                  <c:v>61.0</c:v>
                </c:pt>
              </c:numCache>
            </c:numRef>
          </c:val>
        </c:ser>
        <c:dLbls>
          <c:showLegendKey val="0"/>
          <c:showVal val="0"/>
          <c:showCatName val="0"/>
          <c:showSerName val="0"/>
          <c:showPercent val="0"/>
          <c:showBubbleSize val="0"/>
        </c:dLbls>
        <c:gapWidth val="150"/>
        <c:overlap val="100"/>
        <c:axId val="1986840048"/>
        <c:axId val="1987026656"/>
      </c:barChart>
      <c:lineChart>
        <c:grouping val="standard"/>
        <c:varyColors val="0"/>
        <c:ser>
          <c:idx val="3"/>
          <c:order val="3"/>
          <c:tx>
            <c:v>5-Year Average</c:v>
          </c:tx>
          <c:spPr>
            <a:ln w="9525">
              <a:noFill/>
            </a:ln>
          </c:spPr>
          <c:marker>
            <c:symbol val="dash"/>
            <c:size val="11"/>
          </c:marker>
          <c:val>
            <c:numRef>
              <c:f>'Refueling Outages'!$C$5:$L$5</c:f>
              <c:numCache>
                <c:formatCode>General</c:formatCode>
                <c:ptCount val="10"/>
                <c:pt idx="0">
                  <c:v>28.56521739130434</c:v>
                </c:pt>
                <c:pt idx="1">
                  <c:v>34.76923076923077</c:v>
                </c:pt>
                <c:pt idx="2">
                  <c:v>36.88888888888889</c:v>
                </c:pt>
                <c:pt idx="3">
                  <c:v>39.04347826086956</c:v>
                </c:pt>
                <c:pt idx="4">
                  <c:v>41.21212121212121</c:v>
                </c:pt>
                <c:pt idx="5">
                  <c:v>43.58823529411765</c:v>
                </c:pt>
                <c:pt idx="6">
                  <c:v>44.35714285714285</c:v>
                </c:pt>
                <c:pt idx="7">
                  <c:v>50.41666666666664</c:v>
                </c:pt>
                <c:pt idx="8">
                  <c:v>51.3879148629149</c:v>
                </c:pt>
                <c:pt idx="9">
                  <c:v>70.08333333333331</c:v>
                </c:pt>
              </c:numCache>
            </c:numRef>
          </c:val>
          <c:smooth val="0"/>
        </c:ser>
        <c:dLbls>
          <c:showLegendKey val="0"/>
          <c:showVal val="0"/>
          <c:showCatName val="0"/>
          <c:showSerName val="0"/>
          <c:showPercent val="0"/>
          <c:showBubbleSize val="0"/>
        </c:dLbls>
        <c:marker val="1"/>
        <c:smooth val="0"/>
        <c:axId val="1986840048"/>
        <c:axId val="1987026656"/>
      </c:lineChart>
      <c:catAx>
        <c:axId val="1986840048"/>
        <c:scaling>
          <c:orientation val="minMax"/>
        </c:scaling>
        <c:delete val="0"/>
        <c:axPos val="b"/>
        <c:title>
          <c:tx>
            <c:rich>
              <a:bodyPr/>
              <a:lstStyle/>
              <a:p>
                <a:pPr>
                  <a:defRPr sz="1200" b="1" i="0" u="none" strike="noStrike" baseline="0">
                    <a:solidFill>
                      <a:srgbClr val="000000"/>
                    </a:solidFill>
                    <a:latin typeface="Calibri"/>
                    <a:ea typeface="Calibri"/>
                    <a:cs typeface="Calibri"/>
                  </a:defRPr>
                </a:pPr>
                <a:r>
                  <a:rPr lang="en-US"/>
                  <a:t>Operator</a:t>
                </a:r>
              </a:p>
            </c:rich>
          </c:tx>
          <c:layout/>
          <c:overlay val="0"/>
        </c:title>
        <c:majorTickMark val="none"/>
        <c:minorTickMark val="none"/>
        <c:tickLblPos val="none"/>
        <c:crossAx val="1987026656"/>
        <c:crosses val="autoZero"/>
        <c:auto val="1"/>
        <c:lblAlgn val="ctr"/>
        <c:lblOffset val="100"/>
        <c:noMultiLvlLbl val="0"/>
      </c:catAx>
      <c:valAx>
        <c:axId val="1987026656"/>
        <c:scaling>
          <c:orientation val="minMax"/>
          <c:max val="100.0"/>
          <c:min val="10.0"/>
        </c:scaling>
        <c:delete val="0"/>
        <c:axPos val="l"/>
        <c:numFmt formatCode="0" sourceLinked="0"/>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1986840048"/>
        <c:crosses val="autoZero"/>
        <c:crossBetween val="between"/>
        <c:majorUnit val="10.0"/>
        <c:minorUnit val="1.0"/>
      </c:valAx>
    </c:plotArea>
    <c:legend>
      <c:legendPos val="b"/>
      <c:legendEntry>
        <c:idx val="0"/>
        <c:delete val="1"/>
      </c:legendEntry>
      <c:legendEntry>
        <c:idx val="1"/>
        <c:delete val="1"/>
      </c:legendEntry>
      <c:layout>
        <c:manualLayout>
          <c:xMode val="edge"/>
          <c:yMode val="edge"/>
          <c:x val="0.342002249718785"/>
          <c:y val="0.698710817041406"/>
          <c:w val="0.395814476678787"/>
          <c:h val="0.0799358413531642"/>
        </c:manualLayout>
      </c:layout>
      <c:overlay val="0"/>
      <c:txPr>
        <a:bodyPr/>
        <a:lstStyle/>
        <a:p>
          <a:pPr>
            <a:defRPr sz="1100" b="0" i="0" u="none" strike="noStrike" baseline="0">
              <a:solidFill>
                <a:srgbClr val="000000"/>
              </a:solidFill>
              <a:latin typeface="Calibri"/>
              <a:ea typeface="Calibri"/>
              <a:cs typeface="Calibri"/>
            </a:defRPr>
          </a:pPr>
          <a:endParaRPr lang="en-US"/>
        </a:p>
      </c:txPr>
    </c:legend>
    <c:plotVisOnly val="1"/>
    <c:dispBlanksAs val="gap"/>
    <c:showDLblsOverMax val="0"/>
  </c:chart>
  <c:spPr>
    <a:ln>
      <a:noFill/>
    </a:ln>
  </c:spPr>
  <c:txPr>
    <a:bodyPr/>
    <a:lstStyle/>
    <a:p>
      <a:pPr>
        <a:defRPr sz="1000" b="0" i="0" u="none" strike="noStrike" baseline="0">
          <a:solidFill>
            <a:srgbClr val="000000"/>
          </a:solidFill>
          <a:latin typeface="Calibri"/>
          <a:ea typeface="Calibri"/>
          <a:cs typeface="Calibri"/>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29331702442272"/>
          <c:y val="0.0606427089789074"/>
          <c:w val="0.833793759149346"/>
          <c:h val="0.752997148112769"/>
        </c:manualLayout>
      </c:layout>
      <c:barChart>
        <c:barDir val="col"/>
        <c:grouping val="stacked"/>
        <c:varyColors val="0"/>
        <c:ser>
          <c:idx val="0"/>
          <c:order val="0"/>
          <c:tx>
            <c:strRef>
              <c:f>[1]Sheet2!$C$2</c:f>
              <c:strCache>
                <c:ptCount val="1"/>
                <c:pt idx="0">
                  <c:v>Exelon</c:v>
                </c:pt>
              </c:strCache>
            </c:strRef>
          </c:tx>
          <c:spPr>
            <a:noFill/>
          </c:spPr>
          <c:invertIfNegative val="0"/>
          <c:val>
            <c:numRef>
              <c:f>[1]Sheet2!$D$2:$L$2</c:f>
              <c:numCache>
                <c:formatCode>General</c:formatCode>
                <c:ptCount val="9"/>
                <c:pt idx="0">
                  <c:v>0.0</c:v>
                </c:pt>
                <c:pt idx="1">
                  <c:v>0.0</c:v>
                </c:pt>
                <c:pt idx="2">
                  <c:v>0.0</c:v>
                </c:pt>
                <c:pt idx="3">
                  <c:v>0.0</c:v>
                </c:pt>
                <c:pt idx="4">
                  <c:v>0.0</c:v>
                </c:pt>
                <c:pt idx="5">
                  <c:v>0.0</c:v>
                </c:pt>
                <c:pt idx="6">
                  <c:v>0.0</c:v>
                </c:pt>
                <c:pt idx="7">
                  <c:v>0.0</c:v>
                </c:pt>
                <c:pt idx="8">
                  <c:v>0.0</c:v>
                </c:pt>
              </c:numCache>
            </c:numRef>
          </c:val>
        </c:ser>
        <c:ser>
          <c:idx val="1"/>
          <c:order val="1"/>
          <c:spPr>
            <a:noFill/>
          </c:spPr>
          <c:invertIfNegative val="0"/>
          <c:val>
            <c:numRef>
              <c:f>'INPO Index'!$C$3:$L$3</c:f>
              <c:numCache>
                <c:formatCode>General</c:formatCode>
                <c:ptCount val="10"/>
                <c:pt idx="0">
                  <c:v>89.15582084176197</c:v>
                </c:pt>
                <c:pt idx="1">
                  <c:v>86.731195183746</c:v>
                </c:pt>
                <c:pt idx="2">
                  <c:v>85.63607275755312</c:v>
                </c:pt>
                <c:pt idx="3">
                  <c:v>83.4652834985999</c:v>
                </c:pt>
                <c:pt idx="4">
                  <c:v>81.44069645765358</c:v>
                </c:pt>
                <c:pt idx="5">
                  <c:v>80.21444</c:v>
                </c:pt>
                <c:pt idx="6">
                  <c:v>81.58432522671073</c:v>
                </c:pt>
                <c:pt idx="7">
                  <c:v>79.59776505119572</c:v>
                </c:pt>
                <c:pt idx="8">
                  <c:v>75.96718</c:v>
                </c:pt>
                <c:pt idx="9">
                  <c:v>71.16746</c:v>
                </c:pt>
              </c:numCache>
            </c:numRef>
          </c:val>
        </c:ser>
        <c:ser>
          <c:idx val="2"/>
          <c:order val="2"/>
          <c:tx>
            <c:v>Range</c:v>
          </c:tx>
          <c:spPr>
            <a:solidFill>
              <a:schemeClr val="accent3">
                <a:lumMod val="60000"/>
                <a:lumOff val="40000"/>
              </a:schemeClr>
            </a:solidFill>
          </c:spPr>
          <c:invertIfNegative val="0"/>
          <c:dPt>
            <c:idx val="0"/>
            <c:invertIfNegative val="0"/>
            <c:bubble3D val="0"/>
            <c:spPr>
              <a:solidFill>
                <a:srgbClr val="92D050"/>
              </a:solidFill>
            </c:spPr>
          </c:dPt>
          <c:dPt>
            <c:idx val="5"/>
            <c:invertIfNegative val="0"/>
            <c:bubble3D val="0"/>
            <c:spPr>
              <a:solidFill>
                <a:srgbClr val="2372B9">
                  <a:lumMod val="60000"/>
                  <a:lumOff val="40000"/>
                </a:srgbClr>
              </a:solidFill>
            </c:spPr>
          </c:dPt>
          <c:val>
            <c:numRef>
              <c:f>'INPO Index'!$C$4:$L$4</c:f>
              <c:numCache>
                <c:formatCode>General</c:formatCode>
                <c:ptCount val="10"/>
                <c:pt idx="0">
                  <c:v>6.813576865828478</c:v>
                </c:pt>
                <c:pt idx="1">
                  <c:v>8.608006244825446</c:v>
                </c:pt>
                <c:pt idx="2">
                  <c:v>6.496288909113517</c:v>
                </c:pt>
                <c:pt idx="3">
                  <c:v>9.174265847255866</c:v>
                </c:pt>
                <c:pt idx="4">
                  <c:v>9.944501724169468</c:v>
                </c:pt>
                <c:pt idx="5">
                  <c:v>16.183942</c:v>
                </c:pt>
                <c:pt idx="6">
                  <c:v>5.610180699215204</c:v>
                </c:pt>
                <c:pt idx="7">
                  <c:v>10.86337494880429</c:v>
                </c:pt>
                <c:pt idx="8">
                  <c:v>17.51622499999999</c:v>
                </c:pt>
                <c:pt idx="9">
                  <c:v>13.00361499999998</c:v>
                </c:pt>
              </c:numCache>
            </c:numRef>
          </c:val>
        </c:ser>
        <c:dLbls>
          <c:showLegendKey val="0"/>
          <c:showVal val="0"/>
          <c:showCatName val="0"/>
          <c:showSerName val="0"/>
          <c:showPercent val="0"/>
          <c:showBubbleSize val="0"/>
        </c:dLbls>
        <c:gapWidth val="150"/>
        <c:overlap val="100"/>
        <c:axId val="2102750256"/>
        <c:axId val="2102686560"/>
      </c:barChart>
      <c:lineChart>
        <c:grouping val="standard"/>
        <c:varyColors val="0"/>
        <c:ser>
          <c:idx val="3"/>
          <c:order val="3"/>
          <c:tx>
            <c:v>5-Year Average</c:v>
          </c:tx>
          <c:spPr>
            <a:ln w="9525">
              <a:noFill/>
            </a:ln>
          </c:spPr>
          <c:marker>
            <c:symbol val="dash"/>
            <c:size val="11"/>
          </c:marker>
          <c:val>
            <c:numRef>
              <c:f>'INPO Index'!$C$5:$L$5</c:f>
              <c:numCache>
                <c:formatCode>General</c:formatCode>
                <c:ptCount val="10"/>
                <c:pt idx="0">
                  <c:v>93.3232264955163</c:v>
                </c:pt>
                <c:pt idx="1">
                  <c:v>91.40047365164612</c:v>
                </c:pt>
                <c:pt idx="2">
                  <c:v>88.95793211926909</c:v>
                </c:pt>
                <c:pt idx="3">
                  <c:v>88.56448001662746</c:v>
                </c:pt>
                <c:pt idx="4">
                  <c:v>87.57524792789532</c:v>
                </c:pt>
                <c:pt idx="5">
                  <c:v>85.25069644597034</c:v>
                </c:pt>
                <c:pt idx="6">
                  <c:v>84.76059302605441</c:v>
                </c:pt>
                <c:pt idx="7">
                  <c:v>84.2773134349526</c:v>
                </c:pt>
                <c:pt idx="8">
                  <c:v>83.42067683350542</c:v>
                </c:pt>
                <c:pt idx="9">
                  <c:v>76.8944853597728</c:v>
                </c:pt>
              </c:numCache>
            </c:numRef>
          </c:val>
          <c:smooth val="0"/>
        </c:ser>
        <c:dLbls>
          <c:showLegendKey val="0"/>
          <c:showVal val="0"/>
          <c:showCatName val="0"/>
          <c:showSerName val="0"/>
          <c:showPercent val="0"/>
          <c:showBubbleSize val="0"/>
        </c:dLbls>
        <c:marker val="1"/>
        <c:smooth val="0"/>
        <c:axId val="2102750256"/>
        <c:axId val="2102686560"/>
      </c:lineChart>
      <c:catAx>
        <c:axId val="2102750256"/>
        <c:scaling>
          <c:orientation val="minMax"/>
        </c:scaling>
        <c:delete val="0"/>
        <c:axPos val="b"/>
        <c:title>
          <c:tx>
            <c:rich>
              <a:bodyPr/>
              <a:lstStyle/>
              <a:p>
                <a:pPr>
                  <a:defRPr sz="1200" b="1" i="0" u="none" strike="noStrike" baseline="0">
                    <a:solidFill>
                      <a:srgbClr val="000000"/>
                    </a:solidFill>
                    <a:latin typeface="Calibri"/>
                    <a:ea typeface="Calibri"/>
                    <a:cs typeface="Calibri"/>
                  </a:defRPr>
                </a:pPr>
                <a:r>
                  <a:rPr lang="en-US"/>
                  <a:t>Operator</a:t>
                </a:r>
              </a:p>
            </c:rich>
          </c:tx>
          <c:layout/>
          <c:overlay val="0"/>
        </c:title>
        <c:majorTickMark val="none"/>
        <c:minorTickMark val="none"/>
        <c:tickLblPos val="none"/>
        <c:crossAx val="2102686560"/>
        <c:crosses val="autoZero"/>
        <c:auto val="1"/>
        <c:lblAlgn val="ctr"/>
        <c:lblOffset val="100"/>
        <c:noMultiLvlLbl val="0"/>
      </c:catAx>
      <c:valAx>
        <c:axId val="2102686560"/>
        <c:scaling>
          <c:orientation val="minMax"/>
          <c:max val="100.0"/>
          <c:min val="70.0"/>
        </c:scaling>
        <c:delete val="0"/>
        <c:axPos val="l"/>
        <c:numFmt formatCode="0.0" sourceLinked="0"/>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2102750256"/>
        <c:crosses val="autoZero"/>
        <c:crossBetween val="between"/>
        <c:majorUnit val="5.0"/>
        <c:minorUnit val="1.0"/>
      </c:valAx>
    </c:plotArea>
    <c:legend>
      <c:legendPos val="b"/>
      <c:legendEntry>
        <c:idx val="0"/>
        <c:delete val="1"/>
      </c:legendEntry>
      <c:legendEntry>
        <c:idx val="1"/>
        <c:delete val="1"/>
      </c:legendEntry>
      <c:layout>
        <c:manualLayout>
          <c:xMode val="edge"/>
          <c:yMode val="edge"/>
          <c:x val="0.237963247936794"/>
          <c:y val="0.646444258743716"/>
          <c:w val="0.461734945712338"/>
          <c:h val="0.101784117598738"/>
        </c:manualLayout>
      </c:layout>
      <c:overlay val="0"/>
      <c:txPr>
        <a:bodyPr/>
        <a:lstStyle/>
        <a:p>
          <a:pPr>
            <a:defRPr sz="1100" b="0" i="0" u="none" strike="noStrike" baseline="0">
              <a:solidFill>
                <a:srgbClr val="000000"/>
              </a:solidFill>
              <a:latin typeface="Calibri"/>
              <a:ea typeface="Calibri"/>
              <a:cs typeface="Calibri"/>
            </a:defRPr>
          </a:pPr>
          <a:endParaRPr lang="en-US"/>
        </a:p>
      </c:txPr>
    </c:legend>
    <c:plotVisOnly val="1"/>
    <c:dispBlanksAs val="gap"/>
    <c:showDLblsOverMax val="0"/>
  </c:chart>
  <c:spPr>
    <a:ln>
      <a:noFill/>
    </a:ln>
  </c:spPr>
  <c:txPr>
    <a:bodyPr/>
    <a:lstStyle/>
    <a:p>
      <a:pPr>
        <a:defRPr sz="1000" b="0" i="0" u="none" strike="noStrike" baseline="0">
          <a:solidFill>
            <a:srgbClr val="000000"/>
          </a:solidFill>
          <a:latin typeface="Calibri"/>
          <a:ea typeface="Calibri"/>
          <a:cs typeface="Calibri"/>
        </a:defRPr>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r>
              <a:rPr lang="en-US" sz="1600" dirty="0" smtClean="0">
                <a:solidFill>
                  <a:schemeClr val="tx1"/>
                </a:solidFill>
              </a:rPr>
              <a:t>ISO Administers</a:t>
            </a:r>
            <a:r>
              <a:rPr lang="en-US" sz="1600" baseline="0" dirty="0" smtClean="0">
                <a:solidFill>
                  <a:schemeClr val="tx1"/>
                </a:solidFill>
              </a:rPr>
              <a:t> Carbon Price…</a:t>
            </a:r>
            <a:endParaRPr lang="en-US" sz="1600" dirty="0">
              <a:solidFill>
                <a:schemeClr val="tx1"/>
              </a:solidFill>
            </a:endParaRPr>
          </a:p>
        </c:rich>
      </c:tx>
      <c:layout/>
      <c:overlay val="0"/>
      <c:spPr>
        <a:noFill/>
        <a:ln>
          <a:noFill/>
        </a:ln>
        <a:effectLst/>
      </c:spPr>
    </c:title>
    <c:autoTitleDeleted val="0"/>
    <c:plotArea>
      <c:layout/>
      <c:barChart>
        <c:barDir val="col"/>
        <c:grouping val="stacked"/>
        <c:varyColors val="0"/>
        <c:ser>
          <c:idx val="0"/>
          <c:order val="0"/>
          <c:tx>
            <c:strRef>
              <c:f>Sheet1!$B$1</c:f>
              <c:strCache>
                <c:ptCount val="1"/>
                <c:pt idx="0">
                  <c:v>Series 1</c:v>
                </c:pt>
              </c:strCache>
            </c:strRef>
          </c:tx>
          <c:spPr>
            <a:solidFill>
              <a:schemeClr val="accent1"/>
            </a:solidFill>
            <a:ln>
              <a:noFill/>
            </a:ln>
            <a:effectLst/>
          </c:spPr>
          <c:invertIfNegative val="0"/>
          <c:dPt>
            <c:idx val="1"/>
            <c:invertIfNegative val="0"/>
            <c:bubble3D val="0"/>
            <c:spPr>
              <a:solidFill>
                <a:schemeClr val="accent2"/>
              </a:solidFill>
              <a:ln>
                <a:noFill/>
              </a:ln>
              <a:effectLst/>
            </c:spPr>
          </c:dPt>
          <c:cat>
            <c:strRef>
              <c:f>Sheet1!$A$2:$A$3</c:f>
              <c:strCache>
                <c:ptCount val="2"/>
                <c:pt idx="0">
                  <c:v>ISO Administers Carbon Price</c:v>
                </c:pt>
                <c:pt idx="1">
                  <c:v>…Which is incorporated into energy price signal</c:v>
                </c:pt>
              </c:strCache>
            </c:strRef>
          </c:cat>
          <c:val>
            <c:numRef>
              <c:f>Sheet1!$B$2:$B$3</c:f>
              <c:numCache>
                <c:formatCode>General</c:formatCode>
                <c:ptCount val="2"/>
                <c:pt idx="0">
                  <c:v>80.0</c:v>
                </c:pt>
                <c:pt idx="1">
                  <c:v>35.0</c:v>
                </c:pt>
              </c:numCache>
            </c:numRef>
          </c:val>
        </c:ser>
        <c:dLbls>
          <c:showLegendKey val="0"/>
          <c:showVal val="0"/>
          <c:showCatName val="0"/>
          <c:showSerName val="0"/>
          <c:showPercent val="0"/>
          <c:showBubbleSize val="0"/>
        </c:dLbls>
        <c:gapWidth val="150"/>
        <c:overlap val="100"/>
        <c:axId val="2021961936"/>
        <c:axId val="2021884640"/>
      </c:barChart>
      <c:catAx>
        <c:axId val="2021961936"/>
        <c:scaling>
          <c:orientation val="minMax"/>
        </c:scaling>
        <c:delete val="0"/>
        <c:axPos val="b"/>
        <c:numFmt formatCode="General" sourceLinked="1"/>
        <c:majorTickMark val="none"/>
        <c:minorTickMark val="none"/>
        <c:tickLblPos val="nextTo"/>
        <c:spPr>
          <a:noFill/>
          <a:ln w="9525" cap="flat" cmpd="sng" algn="ctr">
            <a:solidFill>
              <a:schemeClr val="tx2"/>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21884640"/>
        <c:crosses val="autoZero"/>
        <c:auto val="1"/>
        <c:lblAlgn val="ctr"/>
        <c:lblOffset val="100"/>
        <c:noMultiLvlLbl val="0"/>
      </c:catAx>
      <c:valAx>
        <c:axId val="2021884640"/>
        <c:scaling>
          <c:orientation val="minMax"/>
        </c:scaling>
        <c:delete val="1"/>
        <c:axPos val="l"/>
        <c:numFmt formatCode="General" sourceLinked="1"/>
        <c:majorTickMark val="none"/>
        <c:minorTickMark val="none"/>
        <c:tickLblPos val="nextTo"/>
        <c:crossAx val="20219619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solidFill>
                <a:latin typeface="+mn-lt"/>
                <a:ea typeface="+mn-ea"/>
                <a:cs typeface="+mn-cs"/>
              </a:defRPr>
            </a:pPr>
            <a:r>
              <a:rPr lang="en-US" sz="1800" dirty="0" smtClean="0">
                <a:solidFill>
                  <a:schemeClr val="tx1"/>
                </a:solidFill>
              </a:rPr>
              <a:t>…</a:t>
            </a:r>
            <a:r>
              <a:rPr lang="en-US" sz="1800" dirty="0" err="1" smtClean="0">
                <a:solidFill>
                  <a:schemeClr val="tx1"/>
                </a:solidFill>
              </a:rPr>
              <a:t>Redispatch</a:t>
            </a:r>
            <a:endParaRPr lang="en-US" sz="1800" dirty="0">
              <a:solidFill>
                <a:schemeClr val="tx1"/>
              </a:solidFill>
            </a:endParaRPr>
          </a:p>
        </c:rich>
      </c:tx>
      <c:layout/>
      <c:overlay val="0"/>
      <c:spPr>
        <a:noFill/>
        <a:ln>
          <a:noFill/>
        </a:ln>
        <a:effectLst/>
      </c:spPr>
    </c:title>
    <c:autoTitleDeleted val="0"/>
    <c:plotArea>
      <c:layout>
        <c:manualLayout>
          <c:layoutTarget val="inner"/>
          <c:xMode val="edge"/>
          <c:yMode val="edge"/>
          <c:x val="0.0476167265937543"/>
          <c:y val="0.177067736237513"/>
          <c:w val="0.904766546812491"/>
          <c:h val="0.572606376589996"/>
        </c:manualLayout>
      </c:layout>
      <c:barChart>
        <c:barDir val="col"/>
        <c:grouping val="stacked"/>
        <c:varyColors val="0"/>
        <c:ser>
          <c:idx val="0"/>
          <c:order val="0"/>
          <c:tx>
            <c:strRef>
              <c:f>Sheet1!$B$1</c:f>
              <c:strCache>
                <c:ptCount val="1"/>
                <c:pt idx="0">
                  <c:v>Series 1</c:v>
                </c:pt>
              </c:strCache>
            </c:strRef>
          </c:tx>
          <c:spPr>
            <a:solidFill>
              <a:schemeClr val="accent1"/>
            </a:solidFill>
            <a:ln>
              <a:noFill/>
            </a:ln>
            <a:effectLst/>
          </c:spPr>
          <c:invertIfNegative val="0"/>
          <c:cat>
            <c:strRef>
              <c:f>Sheet1!$A$2:$A$6</c:f>
              <c:strCache>
                <c:ptCount val="5"/>
                <c:pt idx="0">
                  <c:v>Coal</c:v>
                </c:pt>
                <c:pt idx="1">
                  <c:v>Gas</c:v>
                </c:pt>
                <c:pt idx="2">
                  <c:v>  </c:v>
                </c:pt>
                <c:pt idx="3">
                  <c:v>Coal</c:v>
                </c:pt>
                <c:pt idx="4">
                  <c:v>Gas</c:v>
                </c:pt>
              </c:strCache>
            </c:strRef>
          </c:cat>
          <c:val>
            <c:numRef>
              <c:f>Sheet1!$B$2:$B$6</c:f>
              <c:numCache>
                <c:formatCode>General</c:formatCode>
                <c:ptCount val="5"/>
                <c:pt idx="0">
                  <c:v>20.0</c:v>
                </c:pt>
                <c:pt idx="1">
                  <c:v>40.0</c:v>
                </c:pt>
                <c:pt idx="3">
                  <c:v>20.0</c:v>
                </c:pt>
                <c:pt idx="4">
                  <c:v>40.0</c:v>
                </c:pt>
              </c:numCache>
            </c:numRef>
          </c:val>
        </c:ser>
        <c:ser>
          <c:idx val="1"/>
          <c:order val="1"/>
          <c:tx>
            <c:strRef>
              <c:f>Sheet1!$C$1</c:f>
              <c:strCache>
                <c:ptCount val="1"/>
                <c:pt idx="0">
                  <c:v>Series 2</c:v>
                </c:pt>
              </c:strCache>
            </c:strRef>
          </c:tx>
          <c:spPr>
            <a:solidFill>
              <a:schemeClr val="accent2"/>
            </a:solidFill>
            <a:ln>
              <a:noFill/>
            </a:ln>
            <a:effectLst/>
          </c:spPr>
          <c:invertIfNegative val="0"/>
          <c:cat>
            <c:strRef>
              <c:f>Sheet1!$A$2:$A$6</c:f>
              <c:strCache>
                <c:ptCount val="5"/>
                <c:pt idx="0">
                  <c:v>Coal</c:v>
                </c:pt>
                <c:pt idx="1">
                  <c:v>Gas</c:v>
                </c:pt>
                <c:pt idx="2">
                  <c:v>  </c:v>
                </c:pt>
                <c:pt idx="3">
                  <c:v>Coal</c:v>
                </c:pt>
                <c:pt idx="4">
                  <c:v>Gas</c:v>
                </c:pt>
              </c:strCache>
            </c:strRef>
          </c:cat>
          <c:val>
            <c:numRef>
              <c:f>Sheet1!$C$2:$C$6</c:f>
              <c:numCache>
                <c:formatCode>General</c:formatCode>
                <c:ptCount val="5"/>
                <c:pt idx="3">
                  <c:v>80.0</c:v>
                </c:pt>
                <c:pt idx="4">
                  <c:v>35.0</c:v>
                </c:pt>
              </c:numCache>
            </c:numRef>
          </c:val>
        </c:ser>
        <c:dLbls>
          <c:showLegendKey val="0"/>
          <c:showVal val="0"/>
          <c:showCatName val="0"/>
          <c:showSerName val="0"/>
          <c:showPercent val="0"/>
          <c:showBubbleSize val="0"/>
        </c:dLbls>
        <c:gapWidth val="150"/>
        <c:overlap val="100"/>
        <c:axId val="2103655632"/>
        <c:axId val="2103660224"/>
      </c:barChart>
      <c:catAx>
        <c:axId val="2103655632"/>
        <c:scaling>
          <c:orientation val="minMax"/>
        </c:scaling>
        <c:delete val="0"/>
        <c:axPos val="b"/>
        <c:numFmt formatCode="General" sourceLinked="1"/>
        <c:majorTickMark val="none"/>
        <c:minorTickMark val="none"/>
        <c:tickLblPos val="nextTo"/>
        <c:spPr>
          <a:noFill/>
          <a:ln w="9525" cap="flat" cmpd="sng" algn="ctr">
            <a:solidFill>
              <a:schemeClr val="tx2"/>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03660224"/>
        <c:crosses val="autoZero"/>
        <c:auto val="1"/>
        <c:lblAlgn val="ctr"/>
        <c:lblOffset val="100"/>
        <c:noMultiLvlLbl val="0"/>
      </c:catAx>
      <c:valAx>
        <c:axId val="2103660224"/>
        <c:scaling>
          <c:orientation val="minMax"/>
        </c:scaling>
        <c:delete val="1"/>
        <c:axPos val="l"/>
        <c:numFmt formatCode="General" sourceLinked="1"/>
        <c:majorTickMark val="none"/>
        <c:minorTickMark val="none"/>
        <c:tickLblPos val="nextTo"/>
        <c:crossAx val="21036556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solidFill>
                <a:latin typeface="+mn-lt"/>
                <a:ea typeface="+mn-ea"/>
                <a:cs typeface="+mn-cs"/>
              </a:defRPr>
            </a:pPr>
            <a:r>
              <a:rPr lang="en-US" sz="1800" dirty="0" smtClean="0">
                <a:solidFill>
                  <a:schemeClr val="tx1"/>
                </a:solidFill>
              </a:rPr>
              <a:t>…Renewable Entry</a:t>
            </a:r>
            <a:endParaRPr lang="en-US" sz="1800" dirty="0">
              <a:solidFill>
                <a:schemeClr val="tx1"/>
              </a:solidFill>
            </a:endParaRPr>
          </a:p>
        </c:rich>
      </c:tx>
      <c:layout/>
      <c:overlay val="0"/>
      <c:spPr>
        <a:noFill/>
        <a:ln>
          <a:noFill/>
        </a:ln>
        <a:effectLst/>
      </c:spPr>
    </c:title>
    <c:autoTitleDeleted val="0"/>
    <c:plotArea>
      <c:layout>
        <c:manualLayout>
          <c:layoutTarget val="inner"/>
          <c:xMode val="edge"/>
          <c:yMode val="edge"/>
          <c:x val="0.0476167265937543"/>
          <c:y val="0.177067736237513"/>
          <c:w val="0.904766546812491"/>
          <c:h val="0.572606376589996"/>
        </c:manualLayout>
      </c:layout>
      <c:barChart>
        <c:barDir val="col"/>
        <c:grouping val="stacked"/>
        <c:varyColors val="0"/>
        <c:ser>
          <c:idx val="0"/>
          <c:order val="0"/>
          <c:tx>
            <c:strRef>
              <c:f>Sheet1!$B$1</c:f>
              <c:strCache>
                <c:ptCount val="1"/>
                <c:pt idx="0">
                  <c:v>Series 1</c:v>
                </c:pt>
              </c:strCache>
            </c:strRef>
          </c:tx>
          <c:spPr>
            <a:solidFill>
              <a:schemeClr val="accent1"/>
            </a:solidFill>
            <a:ln>
              <a:noFill/>
            </a:ln>
            <a:effectLst/>
          </c:spPr>
          <c:invertIfNegative val="0"/>
          <c:cat>
            <c:strRef>
              <c:f>Sheet1!$A$2:$A$6</c:f>
              <c:strCache>
                <c:ptCount val="5"/>
                <c:pt idx="0">
                  <c:v>Revenue</c:v>
                </c:pt>
                <c:pt idx="1">
                  <c:v>Cost</c:v>
                </c:pt>
                <c:pt idx="2">
                  <c:v>  </c:v>
                </c:pt>
                <c:pt idx="3">
                  <c:v>Revenue</c:v>
                </c:pt>
                <c:pt idx="4">
                  <c:v>Cost</c:v>
                </c:pt>
              </c:strCache>
            </c:strRef>
          </c:cat>
          <c:val>
            <c:numRef>
              <c:f>Sheet1!$B$2:$B$6</c:f>
              <c:numCache>
                <c:formatCode>General</c:formatCode>
                <c:ptCount val="5"/>
                <c:pt idx="0">
                  <c:v>40.0</c:v>
                </c:pt>
                <c:pt idx="1">
                  <c:v>10.0</c:v>
                </c:pt>
                <c:pt idx="3">
                  <c:v>40.0</c:v>
                </c:pt>
                <c:pt idx="4">
                  <c:v>10.0</c:v>
                </c:pt>
              </c:numCache>
            </c:numRef>
          </c:val>
        </c:ser>
        <c:ser>
          <c:idx val="1"/>
          <c:order val="1"/>
          <c:tx>
            <c:strRef>
              <c:f>Sheet1!$C$1</c:f>
              <c:strCache>
                <c:ptCount val="1"/>
                <c:pt idx="0">
                  <c:v>Series 2</c:v>
                </c:pt>
              </c:strCache>
            </c:strRef>
          </c:tx>
          <c:spPr>
            <a:solidFill>
              <a:schemeClr val="accent2"/>
            </a:solidFill>
            <a:ln>
              <a:noFill/>
            </a:ln>
            <a:effectLst/>
          </c:spPr>
          <c:invertIfNegative val="0"/>
          <c:dPt>
            <c:idx val="0"/>
            <c:invertIfNegative val="0"/>
            <c:bubble3D val="0"/>
            <c:spPr>
              <a:solidFill>
                <a:schemeClr val="accent5"/>
              </a:solidFill>
              <a:ln>
                <a:noFill/>
              </a:ln>
              <a:effectLst/>
            </c:spPr>
          </c:dPt>
          <c:cat>
            <c:strRef>
              <c:f>Sheet1!$A$2:$A$6</c:f>
              <c:strCache>
                <c:ptCount val="5"/>
                <c:pt idx="0">
                  <c:v>Revenue</c:v>
                </c:pt>
                <c:pt idx="1">
                  <c:v>Cost</c:v>
                </c:pt>
                <c:pt idx="2">
                  <c:v>  </c:v>
                </c:pt>
                <c:pt idx="3">
                  <c:v>Revenue</c:v>
                </c:pt>
                <c:pt idx="4">
                  <c:v>Cost</c:v>
                </c:pt>
              </c:strCache>
            </c:strRef>
          </c:cat>
          <c:val>
            <c:numRef>
              <c:f>Sheet1!$C$2:$C$6</c:f>
              <c:numCache>
                <c:formatCode>General</c:formatCode>
                <c:ptCount val="5"/>
                <c:pt idx="0">
                  <c:v>10.0</c:v>
                </c:pt>
                <c:pt idx="1">
                  <c:v>75.0</c:v>
                </c:pt>
                <c:pt idx="3">
                  <c:v>35.0</c:v>
                </c:pt>
                <c:pt idx="4">
                  <c:v>75.0</c:v>
                </c:pt>
              </c:numCache>
            </c:numRef>
          </c:val>
        </c:ser>
        <c:ser>
          <c:idx val="2"/>
          <c:order val="2"/>
          <c:tx>
            <c:strRef>
              <c:f>Sheet1!$D$1</c:f>
              <c:strCache>
                <c:ptCount val="1"/>
                <c:pt idx="0">
                  <c:v>Series 3</c:v>
                </c:pt>
              </c:strCache>
            </c:strRef>
          </c:tx>
          <c:spPr>
            <a:solidFill>
              <a:schemeClr val="accent5"/>
            </a:solidFill>
            <a:ln>
              <a:noFill/>
              <a:prstDash val="dash"/>
            </a:ln>
            <a:effectLst/>
          </c:spPr>
          <c:invertIfNegative val="0"/>
          <c:dPt>
            <c:idx val="0"/>
            <c:invertIfNegative val="0"/>
            <c:bubble3D val="0"/>
            <c:spPr>
              <a:noFill/>
              <a:ln>
                <a:solidFill>
                  <a:schemeClr val="tx2"/>
                </a:solidFill>
                <a:prstDash val="dash"/>
              </a:ln>
              <a:effectLst/>
            </c:spPr>
          </c:dPt>
          <c:cat>
            <c:strRef>
              <c:f>Sheet1!$A$2:$A$6</c:f>
              <c:strCache>
                <c:ptCount val="5"/>
                <c:pt idx="0">
                  <c:v>Revenue</c:v>
                </c:pt>
                <c:pt idx="1">
                  <c:v>Cost</c:v>
                </c:pt>
                <c:pt idx="2">
                  <c:v>  </c:v>
                </c:pt>
                <c:pt idx="3">
                  <c:v>Revenue</c:v>
                </c:pt>
                <c:pt idx="4">
                  <c:v>Cost</c:v>
                </c:pt>
              </c:strCache>
            </c:strRef>
          </c:cat>
          <c:val>
            <c:numRef>
              <c:f>Sheet1!$D$2:$D$6</c:f>
              <c:numCache>
                <c:formatCode>General</c:formatCode>
                <c:ptCount val="5"/>
                <c:pt idx="0">
                  <c:v>35.0</c:v>
                </c:pt>
                <c:pt idx="3">
                  <c:v>10.0</c:v>
                </c:pt>
              </c:numCache>
            </c:numRef>
          </c:val>
        </c:ser>
        <c:dLbls>
          <c:showLegendKey val="0"/>
          <c:showVal val="0"/>
          <c:showCatName val="0"/>
          <c:showSerName val="0"/>
          <c:showPercent val="0"/>
          <c:showBubbleSize val="0"/>
        </c:dLbls>
        <c:gapWidth val="150"/>
        <c:overlap val="100"/>
        <c:axId val="2021673568"/>
        <c:axId val="2021743360"/>
      </c:barChart>
      <c:catAx>
        <c:axId val="2021673568"/>
        <c:scaling>
          <c:orientation val="minMax"/>
        </c:scaling>
        <c:delete val="0"/>
        <c:axPos val="b"/>
        <c:numFmt formatCode="General" sourceLinked="1"/>
        <c:majorTickMark val="none"/>
        <c:minorTickMark val="none"/>
        <c:tickLblPos val="nextTo"/>
        <c:spPr>
          <a:noFill/>
          <a:ln w="9525" cap="flat" cmpd="sng" algn="ctr">
            <a:solidFill>
              <a:schemeClr val="tx2"/>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21743360"/>
        <c:crosses val="autoZero"/>
        <c:auto val="1"/>
        <c:lblAlgn val="ctr"/>
        <c:lblOffset val="100"/>
        <c:noMultiLvlLbl val="0"/>
      </c:catAx>
      <c:valAx>
        <c:axId val="2021743360"/>
        <c:scaling>
          <c:orientation val="minMax"/>
        </c:scaling>
        <c:delete val="1"/>
        <c:axPos val="l"/>
        <c:numFmt formatCode="General" sourceLinked="1"/>
        <c:majorTickMark val="none"/>
        <c:minorTickMark val="none"/>
        <c:tickLblPos val="nextTo"/>
        <c:crossAx val="20216735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solidFill>
                <a:latin typeface="+mn-lt"/>
                <a:ea typeface="+mn-ea"/>
                <a:cs typeface="+mn-cs"/>
              </a:defRPr>
            </a:pPr>
            <a:r>
              <a:rPr lang="en-US" sz="1800" dirty="0" smtClean="0">
                <a:solidFill>
                  <a:schemeClr val="tx1"/>
                </a:solidFill>
              </a:rPr>
              <a:t>…Nuclear Retention</a:t>
            </a:r>
            <a:endParaRPr lang="en-US" sz="1800" dirty="0">
              <a:solidFill>
                <a:schemeClr val="tx1"/>
              </a:solidFill>
            </a:endParaRPr>
          </a:p>
        </c:rich>
      </c:tx>
      <c:layout/>
      <c:overlay val="0"/>
      <c:spPr>
        <a:noFill/>
        <a:ln>
          <a:noFill/>
        </a:ln>
        <a:effectLst/>
      </c:spPr>
    </c:title>
    <c:autoTitleDeleted val="0"/>
    <c:plotArea>
      <c:layout>
        <c:manualLayout>
          <c:layoutTarget val="inner"/>
          <c:xMode val="edge"/>
          <c:yMode val="edge"/>
          <c:x val="0.0476167265937543"/>
          <c:y val="0.177067736237513"/>
          <c:w val="0.904766546812491"/>
          <c:h val="0.572606376589996"/>
        </c:manualLayout>
      </c:layout>
      <c:barChart>
        <c:barDir val="col"/>
        <c:grouping val="stacked"/>
        <c:varyColors val="0"/>
        <c:ser>
          <c:idx val="0"/>
          <c:order val="0"/>
          <c:tx>
            <c:strRef>
              <c:f>Sheet1!$B$1</c:f>
              <c:strCache>
                <c:ptCount val="1"/>
                <c:pt idx="0">
                  <c:v>Series 1</c:v>
                </c:pt>
              </c:strCache>
            </c:strRef>
          </c:tx>
          <c:spPr>
            <a:solidFill>
              <a:schemeClr val="accent1"/>
            </a:solidFill>
            <a:ln>
              <a:noFill/>
            </a:ln>
            <a:effectLst/>
          </c:spPr>
          <c:invertIfNegative val="0"/>
          <c:cat>
            <c:strRef>
              <c:f>Sheet1!$A$2:$A$6</c:f>
              <c:strCache>
                <c:ptCount val="5"/>
                <c:pt idx="0">
                  <c:v>Revenue</c:v>
                </c:pt>
                <c:pt idx="1">
                  <c:v>Cost</c:v>
                </c:pt>
                <c:pt idx="2">
                  <c:v>  </c:v>
                </c:pt>
                <c:pt idx="3">
                  <c:v>Revenue</c:v>
                </c:pt>
                <c:pt idx="4">
                  <c:v>Cost</c:v>
                </c:pt>
              </c:strCache>
            </c:strRef>
          </c:cat>
          <c:val>
            <c:numRef>
              <c:f>Sheet1!$B$2:$B$6</c:f>
              <c:numCache>
                <c:formatCode>General</c:formatCode>
                <c:ptCount val="5"/>
                <c:pt idx="0">
                  <c:v>30.0</c:v>
                </c:pt>
                <c:pt idx="1">
                  <c:v>10.0</c:v>
                </c:pt>
                <c:pt idx="3">
                  <c:v>30.0</c:v>
                </c:pt>
                <c:pt idx="4">
                  <c:v>10.0</c:v>
                </c:pt>
              </c:numCache>
            </c:numRef>
          </c:val>
        </c:ser>
        <c:ser>
          <c:idx val="1"/>
          <c:order val="1"/>
          <c:tx>
            <c:strRef>
              <c:f>Sheet1!$C$1</c:f>
              <c:strCache>
                <c:ptCount val="1"/>
                <c:pt idx="0">
                  <c:v>Series 2</c:v>
                </c:pt>
              </c:strCache>
            </c:strRef>
          </c:tx>
          <c:spPr>
            <a:solidFill>
              <a:schemeClr val="accent2"/>
            </a:solidFill>
            <a:ln>
              <a:noFill/>
            </a:ln>
            <a:effectLst/>
          </c:spPr>
          <c:invertIfNegative val="0"/>
          <c:dPt>
            <c:idx val="0"/>
            <c:invertIfNegative val="0"/>
            <c:bubble3D val="0"/>
            <c:spPr>
              <a:solidFill>
                <a:schemeClr val="accent5"/>
              </a:solidFill>
              <a:ln>
                <a:noFill/>
              </a:ln>
              <a:effectLst/>
            </c:spPr>
          </c:dPt>
          <c:cat>
            <c:strRef>
              <c:f>Sheet1!$A$2:$A$6</c:f>
              <c:strCache>
                <c:ptCount val="5"/>
                <c:pt idx="0">
                  <c:v>Revenue</c:v>
                </c:pt>
                <c:pt idx="1">
                  <c:v>Cost</c:v>
                </c:pt>
                <c:pt idx="2">
                  <c:v>  </c:v>
                </c:pt>
                <c:pt idx="3">
                  <c:v>Revenue</c:v>
                </c:pt>
                <c:pt idx="4">
                  <c:v>Cost</c:v>
                </c:pt>
              </c:strCache>
            </c:strRef>
          </c:cat>
          <c:val>
            <c:numRef>
              <c:f>Sheet1!$C$2:$C$6</c:f>
              <c:numCache>
                <c:formatCode>General</c:formatCode>
                <c:ptCount val="5"/>
                <c:pt idx="0">
                  <c:v>10.0</c:v>
                </c:pt>
                <c:pt idx="1">
                  <c:v>55.0</c:v>
                </c:pt>
                <c:pt idx="3">
                  <c:v>35.0</c:v>
                </c:pt>
                <c:pt idx="4">
                  <c:v>55.0</c:v>
                </c:pt>
              </c:numCache>
            </c:numRef>
          </c:val>
        </c:ser>
        <c:ser>
          <c:idx val="2"/>
          <c:order val="2"/>
          <c:tx>
            <c:strRef>
              <c:f>Sheet1!$D$1</c:f>
              <c:strCache>
                <c:ptCount val="1"/>
                <c:pt idx="0">
                  <c:v>Series 3</c:v>
                </c:pt>
              </c:strCache>
            </c:strRef>
          </c:tx>
          <c:spPr>
            <a:solidFill>
              <a:schemeClr val="accent5"/>
            </a:solidFill>
            <a:ln>
              <a:noFill/>
              <a:prstDash val="dash"/>
            </a:ln>
            <a:effectLst/>
          </c:spPr>
          <c:invertIfNegative val="0"/>
          <c:dPt>
            <c:idx val="0"/>
            <c:invertIfNegative val="0"/>
            <c:bubble3D val="0"/>
            <c:spPr>
              <a:noFill/>
              <a:ln>
                <a:solidFill>
                  <a:schemeClr val="tx2"/>
                </a:solidFill>
                <a:prstDash val="dash"/>
              </a:ln>
              <a:effectLst/>
            </c:spPr>
          </c:dPt>
          <c:dPt>
            <c:idx val="1"/>
            <c:invertIfNegative val="0"/>
            <c:bubble3D val="0"/>
            <c:spPr>
              <a:solidFill>
                <a:schemeClr val="accent3"/>
              </a:solidFill>
              <a:ln>
                <a:noFill/>
                <a:prstDash val="dash"/>
              </a:ln>
              <a:effectLst/>
            </c:spPr>
          </c:dPt>
          <c:dPt>
            <c:idx val="4"/>
            <c:invertIfNegative val="0"/>
            <c:bubble3D val="0"/>
            <c:spPr>
              <a:solidFill>
                <a:schemeClr val="accent3"/>
              </a:solidFill>
              <a:ln>
                <a:noFill/>
                <a:prstDash val="dash"/>
              </a:ln>
              <a:effectLst/>
            </c:spPr>
          </c:dPt>
          <c:cat>
            <c:strRef>
              <c:f>Sheet1!$A$2:$A$6</c:f>
              <c:strCache>
                <c:ptCount val="5"/>
                <c:pt idx="0">
                  <c:v>Revenue</c:v>
                </c:pt>
                <c:pt idx="1">
                  <c:v>Cost</c:v>
                </c:pt>
                <c:pt idx="2">
                  <c:v>  </c:v>
                </c:pt>
                <c:pt idx="3">
                  <c:v>Revenue</c:v>
                </c:pt>
                <c:pt idx="4">
                  <c:v>Cost</c:v>
                </c:pt>
              </c:strCache>
            </c:strRef>
          </c:cat>
          <c:val>
            <c:numRef>
              <c:f>Sheet1!$D$2:$D$6</c:f>
              <c:numCache>
                <c:formatCode>General</c:formatCode>
                <c:ptCount val="5"/>
                <c:pt idx="1">
                  <c:v>10.0</c:v>
                </c:pt>
                <c:pt idx="3">
                  <c:v>10.0</c:v>
                </c:pt>
                <c:pt idx="4">
                  <c:v>10.0</c:v>
                </c:pt>
              </c:numCache>
            </c:numRef>
          </c:val>
        </c:ser>
        <c:dLbls>
          <c:showLegendKey val="0"/>
          <c:showVal val="0"/>
          <c:showCatName val="0"/>
          <c:showSerName val="0"/>
          <c:showPercent val="0"/>
          <c:showBubbleSize val="0"/>
        </c:dLbls>
        <c:gapWidth val="150"/>
        <c:overlap val="100"/>
        <c:axId val="2103722976"/>
        <c:axId val="2103727616"/>
      </c:barChart>
      <c:catAx>
        <c:axId val="2103722976"/>
        <c:scaling>
          <c:orientation val="minMax"/>
        </c:scaling>
        <c:delete val="0"/>
        <c:axPos val="b"/>
        <c:numFmt formatCode="General" sourceLinked="1"/>
        <c:majorTickMark val="none"/>
        <c:minorTickMark val="none"/>
        <c:tickLblPos val="nextTo"/>
        <c:spPr>
          <a:noFill/>
          <a:ln w="9525" cap="flat" cmpd="sng" algn="ctr">
            <a:solidFill>
              <a:schemeClr val="tx2"/>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03727616"/>
        <c:crosses val="autoZero"/>
        <c:auto val="1"/>
        <c:lblAlgn val="ctr"/>
        <c:lblOffset val="100"/>
        <c:noMultiLvlLbl val="0"/>
      </c:catAx>
      <c:valAx>
        <c:axId val="2103727616"/>
        <c:scaling>
          <c:orientation val="minMax"/>
        </c:scaling>
        <c:delete val="1"/>
        <c:axPos val="l"/>
        <c:numFmt formatCode="General" sourceLinked="1"/>
        <c:majorTickMark val="none"/>
        <c:minorTickMark val="none"/>
        <c:tickLblPos val="nextTo"/>
        <c:crossAx val="21037229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0864487195635"/>
          <c:y val="0.200211000931135"/>
          <c:w val="0.879294283840041"/>
          <c:h val="0.576658535597948"/>
        </c:manualLayout>
      </c:layout>
      <c:barChart>
        <c:barDir val="col"/>
        <c:grouping val="stacked"/>
        <c:varyColors val="0"/>
        <c:ser>
          <c:idx val="0"/>
          <c:order val="0"/>
          <c:spPr>
            <a:noFill/>
            <a:ln>
              <a:noFill/>
            </a:ln>
            <a:effectLst/>
          </c:spPr>
          <c:invertIfNegative val="0"/>
          <c:dPt>
            <c:idx val="3"/>
            <c:invertIfNegative val="0"/>
            <c:bubble3D val="0"/>
            <c:spPr>
              <a:solidFill>
                <a:srgbClr val="1EA1D0"/>
              </a:solidFill>
              <a:ln>
                <a:noFill/>
              </a:ln>
              <a:effectLst/>
            </c:spPr>
          </c:dPt>
          <c:cat>
            <c:strRef>
              <c:f>'carbon and nuclear under CPP'!$C$9:$C$12</c:f>
              <c:strCache>
                <c:ptCount val="4"/>
                <c:pt idx="0">
                  <c:v>Goal Electric Sector      29% by 2025          32% by 2030</c:v>
                </c:pt>
                <c:pt idx="1">
                  <c:v>Emission Reductions from 2005 to 2013</c:v>
                </c:pt>
                <c:pt idx="2">
                  <c:v>Emission Increase due to Retirement of 25 GW of Nuclear</c:v>
                </c:pt>
                <c:pt idx="3">
                  <c:v>Portion of Goal Met and Remaining Reductions Needed</c:v>
                </c:pt>
              </c:strCache>
            </c:strRef>
          </c:cat>
          <c:val>
            <c:numRef>
              <c:f>'carbon and nuclear under CPP'!$D$9:$D$12</c:f>
              <c:numCache>
                <c:formatCode>General</c:formatCode>
                <c:ptCount val="4"/>
                <c:pt idx="0" formatCode="0">
                  <c:v>0.0</c:v>
                </c:pt>
                <c:pt idx="2" formatCode="0">
                  <c:v>259.2709999999999</c:v>
                </c:pt>
                <c:pt idx="3" formatCode="0">
                  <c:v>259.2709999999999</c:v>
                </c:pt>
              </c:numCache>
            </c:numRef>
          </c:val>
        </c:ser>
        <c:ser>
          <c:idx val="1"/>
          <c:order val="1"/>
          <c:spPr>
            <a:solidFill>
              <a:schemeClr val="accent2"/>
            </a:solidFill>
            <a:ln w="15875">
              <a:solidFill>
                <a:schemeClr val="bg1">
                  <a:lumMod val="95000"/>
                </a:schemeClr>
              </a:solidFill>
            </a:ln>
            <a:effectLst/>
          </c:spPr>
          <c:invertIfNegative val="0"/>
          <c:dPt>
            <c:idx val="0"/>
            <c:invertIfNegative val="0"/>
            <c:bubble3D val="0"/>
            <c:spPr>
              <a:solidFill>
                <a:srgbClr val="0078D2"/>
              </a:solidFill>
              <a:ln w="15875">
                <a:solidFill>
                  <a:schemeClr val="bg1">
                    <a:lumMod val="95000"/>
                  </a:schemeClr>
                </a:solidFill>
              </a:ln>
              <a:effectLst/>
            </c:spPr>
          </c:dPt>
          <c:dPt>
            <c:idx val="1"/>
            <c:invertIfNegative val="0"/>
            <c:bubble3D val="0"/>
            <c:spPr>
              <a:solidFill>
                <a:srgbClr val="00B050"/>
              </a:solidFill>
              <a:ln w="15875">
                <a:solidFill>
                  <a:schemeClr val="bg1">
                    <a:lumMod val="95000"/>
                  </a:schemeClr>
                </a:solidFill>
              </a:ln>
              <a:effectLst/>
            </c:spPr>
          </c:dPt>
          <c:dPt>
            <c:idx val="2"/>
            <c:invertIfNegative val="0"/>
            <c:bubble3D val="0"/>
          </c:dPt>
          <c:dPt>
            <c:idx val="3"/>
            <c:invertIfNegative val="0"/>
            <c:bubble3D val="0"/>
            <c:spPr>
              <a:solidFill>
                <a:schemeClr val="accent6"/>
              </a:solidFill>
              <a:ln w="15875">
                <a:solidFill>
                  <a:schemeClr val="bg1">
                    <a:lumMod val="95000"/>
                  </a:schemeClr>
                </a:solidFill>
              </a:ln>
              <a:effectLst/>
            </c:spPr>
          </c:dPt>
          <c:dPt>
            <c:idx val="4"/>
            <c:invertIfNegative val="0"/>
            <c:bubble3D val="0"/>
          </c:dPt>
          <c:dPt>
            <c:idx val="5"/>
            <c:invertIfNegative val="0"/>
            <c:bubble3D val="0"/>
            <c:spPr>
              <a:solidFill>
                <a:schemeClr val="accent1"/>
              </a:solidFill>
              <a:ln w="15875">
                <a:solidFill>
                  <a:schemeClr val="bg1">
                    <a:lumMod val="95000"/>
                  </a:schemeClr>
                </a:solidFill>
              </a:ln>
              <a:effectLst/>
            </c:spPr>
          </c:dPt>
          <c:cat>
            <c:strRef>
              <c:f>'carbon and nuclear under CPP'!$C$9:$C$12</c:f>
              <c:strCache>
                <c:ptCount val="4"/>
                <c:pt idx="0">
                  <c:v>Goal Electric Sector      29% by 2025          32% by 2030</c:v>
                </c:pt>
                <c:pt idx="1">
                  <c:v>Emission Reductions from 2005 to 2013</c:v>
                </c:pt>
                <c:pt idx="2">
                  <c:v>Emission Increase due to Retirement of 25 GW of Nuclear</c:v>
                </c:pt>
                <c:pt idx="3">
                  <c:v>Portion of Goal Met and Remaining Reductions Needed</c:v>
                </c:pt>
              </c:strCache>
            </c:strRef>
          </c:cat>
          <c:val>
            <c:numRef>
              <c:f>'carbon and nuclear under CPP'!$E$9:$E$12</c:f>
              <c:numCache>
                <c:formatCode>0</c:formatCode>
                <c:ptCount val="4"/>
                <c:pt idx="0">
                  <c:v>554.0</c:v>
                </c:pt>
                <c:pt idx="1">
                  <c:v>394.2709999999999</c:v>
                </c:pt>
              </c:numCache>
            </c:numRef>
          </c:val>
        </c:ser>
        <c:ser>
          <c:idx val="2"/>
          <c:order val="2"/>
          <c:spPr>
            <a:solidFill>
              <a:srgbClr val="0070C0"/>
            </a:solidFill>
            <a:ln w="22225">
              <a:solidFill>
                <a:schemeClr val="bg1"/>
              </a:solidFill>
            </a:ln>
            <a:effectLst/>
          </c:spPr>
          <c:invertIfNegative val="0"/>
          <c:dPt>
            <c:idx val="0"/>
            <c:invertIfNegative val="0"/>
            <c:bubble3D val="0"/>
            <c:spPr>
              <a:solidFill>
                <a:srgbClr val="0078D2"/>
              </a:solidFill>
              <a:ln w="15875">
                <a:solidFill>
                  <a:schemeClr val="bg1"/>
                </a:solidFill>
              </a:ln>
              <a:effectLst/>
            </c:spPr>
          </c:dPt>
          <c:dPt>
            <c:idx val="2"/>
            <c:invertIfNegative val="0"/>
            <c:bubble3D val="0"/>
            <c:spPr>
              <a:solidFill>
                <a:srgbClr val="FFC000"/>
              </a:solidFill>
              <a:ln w="22225">
                <a:solidFill>
                  <a:schemeClr val="bg1"/>
                </a:solidFill>
              </a:ln>
              <a:effectLst/>
            </c:spPr>
          </c:dPt>
          <c:cat>
            <c:strRef>
              <c:f>'carbon and nuclear under CPP'!$C$9:$C$12</c:f>
              <c:strCache>
                <c:ptCount val="4"/>
                <c:pt idx="0">
                  <c:v>Goal Electric Sector      29% by 2025          32% by 2030</c:v>
                </c:pt>
                <c:pt idx="1">
                  <c:v>Emission Reductions from 2005 to 2013</c:v>
                </c:pt>
                <c:pt idx="2">
                  <c:v>Emission Increase due to Retirement of 25 GW of Nuclear</c:v>
                </c:pt>
                <c:pt idx="3">
                  <c:v>Portion of Goal Met and Remaining Reductions Needed</c:v>
                </c:pt>
              </c:strCache>
            </c:strRef>
          </c:cat>
          <c:val>
            <c:numRef>
              <c:f>'carbon and nuclear under CPP'!$F$9:$F$12</c:f>
              <c:numCache>
                <c:formatCode>General</c:formatCode>
                <c:ptCount val="4"/>
                <c:pt idx="0" formatCode="0">
                  <c:v>155.6789999999999</c:v>
                </c:pt>
                <c:pt idx="2" formatCode="0">
                  <c:v>135.0</c:v>
                </c:pt>
              </c:numCache>
            </c:numRef>
          </c:val>
        </c:ser>
        <c:ser>
          <c:idx val="3"/>
          <c:order val="3"/>
          <c:spPr>
            <a:solidFill>
              <a:srgbClr val="0078D2"/>
            </a:solidFill>
            <a:ln w="15875">
              <a:solidFill>
                <a:schemeClr val="bg1"/>
              </a:solidFill>
            </a:ln>
          </c:spPr>
          <c:invertIfNegative val="0"/>
          <c:dPt>
            <c:idx val="0"/>
            <c:invertIfNegative val="0"/>
            <c:bubble3D val="0"/>
          </c:dPt>
          <c:dPt>
            <c:idx val="3"/>
            <c:invertIfNegative val="0"/>
            <c:bubble3D val="0"/>
            <c:spPr>
              <a:noFill/>
              <a:ln w="22225">
                <a:solidFill>
                  <a:schemeClr val="tx1"/>
                </a:solidFill>
              </a:ln>
            </c:spPr>
          </c:dPt>
          <c:cat>
            <c:strRef>
              <c:f>'carbon and nuclear under CPP'!$C$9:$C$12</c:f>
              <c:strCache>
                <c:ptCount val="4"/>
                <c:pt idx="0">
                  <c:v>Goal Electric Sector      29% by 2025          32% by 2030</c:v>
                </c:pt>
                <c:pt idx="1">
                  <c:v>Emission Reductions from 2005 to 2013</c:v>
                </c:pt>
                <c:pt idx="2">
                  <c:v>Emission Increase due to Retirement of 25 GW of Nuclear</c:v>
                </c:pt>
                <c:pt idx="3">
                  <c:v>Portion of Goal Met and Remaining Reductions Needed</c:v>
                </c:pt>
              </c:strCache>
            </c:strRef>
          </c:cat>
          <c:val>
            <c:numRef>
              <c:f>'carbon and nuclear under CPP'!$G$9:$G$12</c:f>
              <c:numCache>
                <c:formatCode>General</c:formatCode>
                <c:ptCount val="4"/>
                <c:pt idx="0" formatCode="#,##0">
                  <c:v>78.827</c:v>
                </c:pt>
                <c:pt idx="3" formatCode="#,##0">
                  <c:v>529.2349999999999</c:v>
                </c:pt>
              </c:numCache>
            </c:numRef>
          </c:val>
        </c:ser>
        <c:dLbls>
          <c:showLegendKey val="0"/>
          <c:showVal val="0"/>
          <c:showCatName val="0"/>
          <c:showSerName val="0"/>
          <c:showPercent val="0"/>
          <c:showBubbleSize val="0"/>
        </c:dLbls>
        <c:gapWidth val="107"/>
        <c:overlap val="100"/>
        <c:axId val="2099166336"/>
        <c:axId val="2099171136"/>
      </c:barChart>
      <c:catAx>
        <c:axId val="2099166336"/>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vert="horz"/>
          <a:lstStyle/>
          <a:p>
            <a:pPr>
              <a:defRPr sz="1400">
                <a:solidFill>
                  <a:schemeClr val="tx1"/>
                </a:solidFill>
                <a:latin typeface="Franklin Gothic Book" panose="020B0503020102020204" pitchFamily="34" charset="0"/>
              </a:defRPr>
            </a:pPr>
            <a:endParaRPr lang="en-US"/>
          </a:p>
        </c:txPr>
        <c:crossAx val="2099171136"/>
        <c:crosses val="autoZero"/>
        <c:auto val="1"/>
        <c:lblAlgn val="ctr"/>
        <c:lblOffset val="100"/>
        <c:noMultiLvlLbl val="0"/>
      </c:catAx>
      <c:valAx>
        <c:axId val="2099171136"/>
        <c:scaling>
          <c:orientation val="minMax"/>
          <c:max val="800.0"/>
        </c:scaling>
        <c:delete val="0"/>
        <c:axPos val="l"/>
        <c:title>
          <c:tx>
            <c:rich>
              <a:bodyPr rot="-5400000" vert="horz"/>
              <a:lstStyle/>
              <a:p>
                <a:pPr>
                  <a:defRPr sz="1200" b="0">
                    <a:solidFill>
                      <a:schemeClr val="tx1">
                        <a:lumMod val="75000"/>
                        <a:lumOff val="25000"/>
                      </a:schemeClr>
                    </a:solidFill>
                    <a:latin typeface="Franklin Gothic Medium" panose="020B0603020102020204" pitchFamily="34" charset="0"/>
                  </a:defRPr>
                </a:pPr>
                <a:r>
                  <a:rPr lang="en-US" sz="1400" b="0">
                    <a:solidFill>
                      <a:schemeClr val="tx1"/>
                    </a:solidFill>
                    <a:latin typeface="Franklin Gothic Book" panose="020B0503020102020204" pitchFamily="34" charset="0"/>
                  </a:rPr>
                  <a:t>CO</a:t>
                </a:r>
                <a:r>
                  <a:rPr lang="en-US" sz="1400" b="0" baseline="-25000">
                    <a:solidFill>
                      <a:schemeClr val="tx1"/>
                    </a:solidFill>
                    <a:latin typeface="Franklin Gothic Book" panose="020B0503020102020204" pitchFamily="34" charset="0"/>
                  </a:rPr>
                  <a:t>2</a:t>
                </a:r>
                <a:r>
                  <a:rPr lang="en-US" sz="1400" b="0">
                    <a:solidFill>
                      <a:schemeClr val="tx1"/>
                    </a:solidFill>
                    <a:latin typeface="Franklin Gothic Book" panose="020B0503020102020204" pitchFamily="34" charset="0"/>
                  </a:rPr>
                  <a:t> Reductions  vs 2005 (MMtCO</a:t>
                </a:r>
                <a:r>
                  <a:rPr lang="en-US" sz="1400" b="0" baseline="-25000">
                    <a:solidFill>
                      <a:schemeClr val="tx1"/>
                    </a:solidFill>
                    <a:latin typeface="Franklin Gothic Book" panose="020B0503020102020204" pitchFamily="34" charset="0"/>
                  </a:rPr>
                  <a:t>2</a:t>
                </a:r>
                <a:r>
                  <a:rPr lang="en-US" sz="1400" b="0">
                    <a:solidFill>
                      <a:schemeClr val="tx1"/>
                    </a:solidFill>
                    <a:latin typeface="Franklin Gothic Book" panose="020B0503020102020204" pitchFamily="34" charset="0"/>
                  </a:rPr>
                  <a:t>) </a:t>
                </a:r>
              </a:p>
            </c:rich>
          </c:tx>
          <c:layout>
            <c:manualLayout>
              <c:xMode val="edge"/>
              <c:yMode val="edge"/>
              <c:x val="0.0105334054246365"/>
              <c:y val="0.208471770029028"/>
            </c:manualLayout>
          </c:layout>
          <c:overlay val="0"/>
          <c:spPr>
            <a:noFill/>
            <a:ln>
              <a:noFill/>
            </a:ln>
            <a:effectLst/>
          </c:spPr>
        </c:title>
        <c:numFmt formatCode="0" sourceLinked="1"/>
        <c:majorTickMark val="none"/>
        <c:minorTickMark val="none"/>
        <c:tickLblPos val="nextTo"/>
        <c:spPr>
          <a:noFill/>
          <a:ln>
            <a:noFill/>
          </a:ln>
          <a:effectLst/>
        </c:spPr>
        <c:txPr>
          <a:bodyPr rot="-60000000" vert="horz"/>
          <a:lstStyle/>
          <a:p>
            <a:pPr>
              <a:defRPr sz="1200">
                <a:latin typeface="Franklin Gothic Book" panose="020B0503020102020204" pitchFamily="34" charset="0"/>
              </a:defRPr>
            </a:pPr>
            <a:endParaRPr lang="en-US"/>
          </a:p>
        </c:txPr>
        <c:crossAx val="2099166336"/>
        <c:crosses val="autoZero"/>
        <c:crossBetween val="between"/>
        <c:majorUnit val="100.0"/>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ln>
            <a:solidFill>
              <a:schemeClr val="tx1">
                <a:lumMod val="65000"/>
                <a:lumOff val="35000"/>
              </a:schemeClr>
            </a:solidFill>
          </a:ln>
        </a:defRPr>
      </a:pPr>
      <a:endParaRPr lang="en-US"/>
    </a:p>
  </c:txPr>
  <c:externalData r:id="rId2">
    <c:autoUpdate val="0"/>
  </c:externalData>
  <c:userShapes r:id="rId3"/>
</c:chartSpace>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74036A-B08A-40EB-9D0B-02636636DF71}" type="doc">
      <dgm:prSet loTypeId="urn:microsoft.com/office/officeart/2005/8/layout/hList1" loCatId="list" qsTypeId="urn:microsoft.com/office/officeart/2005/8/quickstyle/simple1" qsCatId="simple" csTypeId="urn:microsoft.com/office/officeart/2005/8/colors/accent3_2" csCatId="accent3" phldr="1"/>
      <dgm:spPr/>
      <dgm:t>
        <a:bodyPr/>
        <a:lstStyle/>
        <a:p>
          <a:endParaRPr lang="en-US"/>
        </a:p>
      </dgm:t>
    </dgm:pt>
    <dgm:pt modelId="{78A73306-21D8-4503-B718-52029D8118C8}">
      <dgm:prSet phldrT="[Text]" custT="1"/>
      <dgm:spPr/>
      <dgm:t>
        <a:bodyPr/>
        <a:lstStyle/>
        <a:p>
          <a:r>
            <a:rPr lang="en-US" sz="2000" dirty="0" smtClean="0">
              <a:latin typeface="+mj-lt"/>
            </a:rPr>
            <a:t>Quad Cities </a:t>
          </a:r>
          <a:endParaRPr lang="en-US" sz="2000" dirty="0">
            <a:latin typeface="+mj-lt"/>
          </a:endParaRPr>
        </a:p>
      </dgm:t>
    </dgm:pt>
    <dgm:pt modelId="{D600E90D-7C82-45C2-8BCD-AD582B9038DC}" type="parTrans" cxnId="{05B08633-1824-4FD8-8418-C4BB94843594}">
      <dgm:prSet/>
      <dgm:spPr/>
      <dgm:t>
        <a:bodyPr/>
        <a:lstStyle/>
        <a:p>
          <a:endParaRPr lang="en-US"/>
        </a:p>
      </dgm:t>
    </dgm:pt>
    <dgm:pt modelId="{39384A9A-6C25-4968-ACF1-A2B96AB33522}" type="sibTrans" cxnId="{05B08633-1824-4FD8-8418-C4BB94843594}">
      <dgm:prSet/>
      <dgm:spPr/>
      <dgm:t>
        <a:bodyPr/>
        <a:lstStyle/>
        <a:p>
          <a:endParaRPr lang="en-US"/>
        </a:p>
      </dgm:t>
    </dgm:pt>
    <dgm:pt modelId="{ABE5C0C0-1A3B-49AA-9B44-8AA5A9796DC9}">
      <dgm:prSet phldrT="[Text]"/>
      <dgm:spPr/>
      <dgm:t>
        <a:bodyPr/>
        <a:lstStyle/>
        <a:p>
          <a:r>
            <a:rPr lang="en-US" b="1" dirty="0" smtClean="0"/>
            <a:t>May 5, 2016</a:t>
          </a:r>
          <a:r>
            <a:rPr lang="en-US" dirty="0" smtClean="0"/>
            <a:t>  - announced plan to prematurely retire Quad Cities if adequate legislation was not passed </a:t>
          </a:r>
          <a:r>
            <a:rPr lang="en-US" i="1" dirty="0" smtClean="0"/>
            <a:t>and </a:t>
          </a:r>
          <a:r>
            <a:rPr lang="en-US" dirty="0" smtClean="0"/>
            <a:t>the plant fails to clear PJM capacity auction.  </a:t>
          </a:r>
          <a:endParaRPr lang="en-US" dirty="0"/>
        </a:p>
      </dgm:t>
    </dgm:pt>
    <dgm:pt modelId="{E7039AAD-297D-4752-85A5-312A6AB6DA8D}" type="parTrans" cxnId="{99A58CD1-998F-45AE-B11A-30A362281BF5}">
      <dgm:prSet/>
      <dgm:spPr/>
      <dgm:t>
        <a:bodyPr/>
        <a:lstStyle/>
        <a:p>
          <a:endParaRPr lang="en-US"/>
        </a:p>
      </dgm:t>
    </dgm:pt>
    <dgm:pt modelId="{86ED00BD-DF34-4CD7-8390-FC1B215FF5F7}" type="sibTrans" cxnId="{99A58CD1-998F-45AE-B11A-30A362281BF5}">
      <dgm:prSet/>
      <dgm:spPr/>
      <dgm:t>
        <a:bodyPr/>
        <a:lstStyle/>
        <a:p>
          <a:endParaRPr lang="en-US"/>
        </a:p>
      </dgm:t>
    </dgm:pt>
    <dgm:pt modelId="{272C369E-396A-40AF-86AB-8FAFC912995D}">
      <dgm:prSet custT="1"/>
      <dgm:spPr/>
      <dgm:t>
        <a:bodyPr/>
        <a:lstStyle/>
        <a:p>
          <a:r>
            <a:rPr lang="en-US" sz="2000" dirty="0" smtClean="0">
              <a:latin typeface="+mj-lt"/>
            </a:rPr>
            <a:t>Clinton </a:t>
          </a:r>
          <a:endParaRPr lang="en-US" sz="2000" dirty="0"/>
        </a:p>
      </dgm:t>
    </dgm:pt>
    <dgm:pt modelId="{41FA8E34-DC5E-42B7-A18C-EB9686FDED4D}" type="parTrans" cxnId="{C90E403C-501C-4191-967C-0A1C21D6EFAB}">
      <dgm:prSet/>
      <dgm:spPr/>
      <dgm:t>
        <a:bodyPr/>
        <a:lstStyle/>
        <a:p>
          <a:endParaRPr lang="en-US"/>
        </a:p>
      </dgm:t>
    </dgm:pt>
    <dgm:pt modelId="{ADAAF055-1DAA-4C39-B98A-FEBFA434CE85}" type="sibTrans" cxnId="{C90E403C-501C-4191-967C-0A1C21D6EFAB}">
      <dgm:prSet/>
      <dgm:spPr/>
      <dgm:t>
        <a:bodyPr/>
        <a:lstStyle/>
        <a:p>
          <a:endParaRPr lang="en-US"/>
        </a:p>
      </dgm:t>
    </dgm:pt>
    <dgm:pt modelId="{E7E45BB9-B9C6-4F4A-8A8A-8C4A25D12F4B}">
      <dgm:prSet phldrT="[Text]"/>
      <dgm:spPr/>
      <dgm:t>
        <a:bodyPr/>
        <a:lstStyle/>
        <a:p>
          <a:r>
            <a:rPr lang="en-US" b="1" dirty="0" smtClean="0"/>
            <a:t>May 5, 2016</a:t>
          </a:r>
          <a:r>
            <a:rPr lang="en-US" dirty="0" smtClean="0"/>
            <a:t>  - announced plan to prematurely retire Clinton if adequate legislation was not passed.  </a:t>
          </a:r>
          <a:endParaRPr lang="en-US" dirty="0"/>
        </a:p>
      </dgm:t>
    </dgm:pt>
    <dgm:pt modelId="{3163E837-4F6F-4052-ABA0-B32D58F84C5C}" type="parTrans" cxnId="{E685A0FE-E5C6-4DBF-A41A-CAC00512A0A1}">
      <dgm:prSet/>
      <dgm:spPr/>
      <dgm:t>
        <a:bodyPr/>
        <a:lstStyle/>
        <a:p>
          <a:endParaRPr lang="en-US"/>
        </a:p>
      </dgm:t>
    </dgm:pt>
    <dgm:pt modelId="{FAD4F5A6-4319-45C3-A4CD-DAF81F447763}" type="sibTrans" cxnId="{E685A0FE-E5C6-4DBF-A41A-CAC00512A0A1}">
      <dgm:prSet/>
      <dgm:spPr/>
      <dgm:t>
        <a:bodyPr/>
        <a:lstStyle/>
        <a:p>
          <a:endParaRPr lang="en-US"/>
        </a:p>
      </dgm:t>
    </dgm:pt>
    <dgm:pt modelId="{CDBEFF02-FBCA-421F-BC59-93A790484DF4}">
      <dgm:prSet phldrT="[Text]"/>
      <dgm:spPr/>
      <dgm:t>
        <a:bodyPr/>
        <a:lstStyle/>
        <a:p>
          <a:r>
            <a:rPr lang="en-US" b="1" dirty="0" smtClean="0"/>
            <a:t>May 24, 2016 – </a:t>
          </a:r>
          <a:r>
            <a:rPr lang="en-US" b="0" dirty="0" smtClean="0"/>
            <a:t>PJM auction results announced and  </a:t>
          </a:r>
          <a:r>
            <a:rPr lang="en-US" dirty="0" smtClean="0"/>
            <a:t>revealed that Quad Cities did not clear. </a:t>
          </a:r>
          <a:endParaRPr lang="en-US" dirty="0"/>
        </a:p>
      </dgm:t>
    </dgm:pt>
    <dgm:pt modelId="{11F2A1A5-6F8C-417D-BD43-05FAA849EEAE}" type="parTrans" cxnId="{36A08FE2-CA0D-4050-B4E4-431E3AFC3473}">
      <dgm:prSet/>
      <dgm:spPr/>
      <dgm:t>
        <a:bodyPr/>
        <a:lstStyle/>
        <a:p>
          <a:endParaRPr lang="en-US"/>
        </a:p>
      </dgm:t>
    </dgm:pt>
    <dgm:pt modelId="{E5B72113-2BB7-423F-8545-B238AA96AB4B}" type="sibTrans" cxnId="{36A08FE2-CA0D-4050-B4E4-431E3AFC3473}">
      <dgm:prSet/>
      <dgm:spPr/>
      <dgm:t>
        <a:bodyPr/>
        <a:lstStyle/>
        <a:p>
          <a:endParaRPr lang="en-US"/>
        </a:p>
      </dgm:t>
    </dgm:pt>
    <dgm:pt modelId="{F1CF9268-823E-4D07-B6BD-72961FE05E54}">
      <dgm:prSet phldrT="[Text]"/>
      <dgm:spPr/>
      <dgm:t>
        <a:bodyPr/>
        <a:lstStyle/>
        <a:p>
          <a:r>
            <a:rPr lang="en-US" b="1" dirty="0" smtClean="0"/>
            <a:t>May 31, 2016  </a:t>
          </a:r>
          <a:r>
            <a:rPr lang="en-US" dirty="0" smtClean="0"/>
            <a:t>-  Illinois General Assembly adjourned without addressing the various energy proposals.      </a:t>
          </a:r>
          <a:endParaRPr lang="en-US" dirty="0"/>
        </a:p>
      </dgm:t>
    </dgm:pt>
    <dgm:pt modelId="{768FF53D-4EE6-4284-AFAA-58BB4B7A5668}" type="parTrans" cxnId="{BB1BD665-E19A-417B-92AE-0A99D388DF0E}">
      <dgm:prSet/>
      <dgm:spPr/>
      <dgm:t>
        <a:bodyPr/>
        <a:lstStyle/>
        <a:p>
          <a:endParaRPr lang="en-US"/>
        </a:p>
      </dgm:t>
    </dgm:pt>
    <dgm:pt modelId="{A9D08F30-F021-43B3-AD8C-B4492C292D15}" type="sibTrans" cxnId="{BB1BD665-E19A-417B-92AE-0A99D388DF0E}">
      <dgm:prSet/>
      <dgm:spPr/>
      <dgm:t>
        <a:bodyPr/>
        <a:lstStyle/>
        <a:p>
          <a:endParaRPr lang="en-US"/>
        </a:p>
      </dgm:t>
    </dgm:pt>
    <dgm:pt modelId="{D22BE593-EB39-443F-B41B-8EEF6379DD98}">
      <dgm:prSet/>
      <dgm:spPr/>
      <dgm:t>
        <a:bodyPr/>
        <a:lstStyle/>
        <a:p>
          <a:r>
            <a:rPr lang="en-US" b="1" dirty="0" smtClean="0"/>
            <a:t>June 2, 2016  -  </a:t>
          </a:r>
          <a:r>
            <a:rPr lang="en-US" dirty="0" smtClean="0"/>
            <a:t>announced plans to close the Quad Cities on June 1, 2018.</a:t>
          </a:r>
          <a:endParaRPr lang="en-US" dirty="0"/>
        </a:p>
      </dgm:t>
    </dgm:pt>
    <dgm:pt modelId="{B9C800A3-697E-49AD-AC6D-AA3E4F7CA0E4}" type="sibTrans" cxnId="{337D005A-3B04-497D-AA8A-BFEE609CDA3D}">
      <dgm:prSet/>
      <dgm:spPr/>
      <dgm:t>
        <a:bodyPr/>
        <a:lstStyle/>
        <a:p>
          <a:endParaRPr lang="en-US"/>
        </a:p>
      </dgm:t>
    </dgm:pt>
    <dgm:pt modelId="{5582C779-5A37-4D42-BD48-006B46191708}" type="parTrans" cxnId="{337D005A-3B04-497D-AA8A-BFEE609CDA3D}">
      <dgm:prSet/>
      <dgm:spPr/>
      <dgm:t>
        <a:bodyPr/>
        <a:lstStyle/>
        <a:p>
          <a:endParaRPr lang="en-US"/>
        </a:p>
      </dgm:t>
    </dgm:pt>
    <dgm:pt modelId="{6DB33761-FE63-4361-B381-A3D32029B0F8}">
      <dgm:prSet/>
      <dgm:spPr/>
      <dgm:t>
        <a:bodyPr/>
        <a:lstStyle/>
        <a:p>
          <a:r>
            <a:rPr lang="en-US" b="1" dirty="0" smtClean="0"/>
            <a:t>July 7, 2016 - </a:t>
          </a:r>
          <a:r>
            <a:rPr lang="en-US" dirty="0" smtClean="0"/>
            <a:t>notified PJM of its plans to retire the Quad Cities plant.  </a:t>
          </a:r>
          <a:endParaRPr lang="en-US" dirty="0"/>
        </a:p>
      </dgm:t>
    </dgm:pt>
    <dgm:pt modelId="{10055818-F7AC-4C55-9F32-F7D41693D3AC}" type="parTrans" cxnId="{9BCC1903-718B-46F6-BCEC-7FCFB2E26153}">
      <dgm:prSet/>
      <dgm:spPr/>
      <dgm:t>
        <a:bodyPr/>
        <a:lstStyle/>
        <a:p>
          <a:endParaRPr lang="en-US"/>
        </a:p>
      </dgm:t>
    </dgm:pt>
    <dgm:pt modelId="{348B97FD-4A3C-4910-B5A6-7CCF41F8716F}" type="sibTrans" cxnId="{9BCC1903-718B-46F6-BCEC-7FCFB2E26153}">
      <dgm:prSet/>
      <dgm:spPr/>
      <dgm:t>
        <a:bodyPr/>
        <a:lstStyle/>
        <a:p>
          <a:endParaRPr lang="en-US"/>
        </a:p>
      </dgm:t>
    </dgm:pt>
    <dgm:pt modelId="{BF96CF98-129D-46AE-AFE1-E506FDF0A532}">
      <dgm:prSet/>
      <dgm:spPr/>
      <dgm:t>
        <a:bodyPr/>
        <a:lstStyle/>
        <a:p>
          <a:r>
            <a:rPr lang="en-US" b="1" dirty="0" smtClean="0"/>
            <a:t>May 31, 2016  </a:t>
          </a:r>
          <a:r>
            <a:rPr lang="en-US" dirty="0" smtClean="0"/>
            <a:t>-  Illinois General Assembly adjourned without addressing the various energy proposals.      </a:t>
          </a:r>
          <a:endParaRPr lang="en-US" dirty="0"/>
        </a:p>
      </dgm:t>
    </dgm:pt>
    <dgm:pt modelId="{DA1157D0-5BAD-41C6-9FF1-9EC2746BF36C}" type="parTrans" cxnId="{02A32E61-CD39-46A7-B431-E1F37B609D54}">
      <dgm:prSet/>
      <dgm:spPr/>
      <dgm:t>
        <a:bodyPr/>
        <a:lstStyle/>
        <a:p>
          <a:endParaRPr lang="en-US"/>
        </a:p>
      </dgm:t>
    </dgm:pt>
    <dgm:pt modelId="{65F67AE6-A5E4-4E1B-B989-DC1F9F487D66}" type="sibTrans" cxnId="{02A32E61-CD39-46A7-B431-E1F37B609D54}">
      <dgm:prSet/>
      <dgm:spPr/>
      <dgm:t>
        <a:bodyPr/>
        <a:lstStyle/>
        <a:p>
          <a:endParaRPr lang="en-US"/>
        </a:p>
      </dgm:t>
    </dgm:pt>
    <dgm:pt modelId="{0254E17D-C86E-485D-9613-8FD5CCD232C6}">
      <dgm:prSet/>
      <dgm:spPr/>
      <dgm:t>
        <a:bodyPr/>
        <a:lstStyle/>
        <a:p>
          <a:r>
            <a:rPr lang="en-US" b="1" dirty="0" smtClean="0"/>
            <a:t>June 2, 2016  -  </a:t>
          </a:r>
          <a:r>
            <a:rPr lang="en-US" dirty="0" smtClean="0"/>
            <a:t>announced plans to close the Clinton stations on June 1, 2017.</a:t>
          </a:r>
          <a:endParaRPr lang="en-US" dirty="0"/>
        </a:p>
      </dgm:t>
    </dgm:pt>
    <dgm:pt modelId="{B610868C-5D27-4AA5-ADBB-179B124769EE}" type="parTrans" cxnId="{074C2E69-43E2-4DF4-9C7E-4F78CCDACC2F}">
      <dgm:prSet/>
      <dgm:spPr/>
      <dgm:t>
        <a:bodyPr/>
        <a:lstStyle/>
        <a:p>
          <a:endParaRPr lang="en-US"/>
        </a:p>
      </dgm:t>
    </dgm:pt>
    <dgm:pt modelId="{AC805D7A-31A0-4DAA-8D4E-988141C49A9F}" type="sibTrans" cxnId="{074C2E69-43E2-4DF4-9C7E-4F78CCDACC2F}">
      <dgm:prSet/>
      <dgm:spPr/>
      <dgm:t>
        <a:bodyPr/>
        <a:lstStyle/>
        <a:p>
          <a:endParaRPr lang="en-US"/>
        </a:p>
      </dgm:t>
    </dgm:pt>
    <dgm:pt modelId="{B025F075-863E-4C16-82EE-AB87FEE49C2E}">
      <dgm:prSet/>
      <dgm:spPr/>
      <dgm:t>
        <a:bodyPr/>
        <a:lstStyle/>
        <a:p>
          <a:r>
            <a:rPr lang="en-US" b="1" dirty="0" smtClean="0"/>
            <a:t>June 20, 2016  - </a:t>
          </a:r>
          <a:r>
            <a:rPr lang="en-US" dirty="0" smtClean="0"/>
            <a:t> notified the Nuclear Regulatory Commission (NRC) of plan to retire the Clinton.</a:t>
          </a:r>
          <a:endParaRPr lang="en-US" dirty="0"/>
        </a:p>
      </dgm:t>
    </dgm:pt>
    <dgm:pt modelId="{AB40A4FE-2E56-44B5-A0A0-EFA46A40202B}" type="parTrans" cxnId="{4427E8A6-9FC3-40DE-909C-79237D346715}">
      <dgm:prSet/>
      <dgm:spPr/>
      <dgm:t>
        <a:bodyPr/>
        <a:lstStyle/>
        <a:p>
          <a:endParaRPr lang="en-US"/>
        </a:p>
      </dgm:t>
    </dgm:pt>
    <dgm:pt modelId="{DF99EC22-34A7-440A-B35C-0E94FF0222EA}" type="sibTrans" cxnId="{4427E8A6-9FC3-40DE-909C-79237D346715}">
      <dgm:prSet/>
      <dgm:spPr/>
      <dgm:t>
        <a:bodyPr/>
        <a:lstStyle/>
        <a:p>
          <a:endParaRPr lang="en-US"/>
        </a:p>
      </dgm:t>
    </dgm:pt>
    <dgm:pt modelId="{01A9C975-C3D0-448D-93B0-8A098BE7EAE6}">
      <dgm:prSet/>
      <dgm:spPr/>
      <dgm:t>
        <a:bodyPr/>
        <a:lstStyle/>
        <a:p>
          <a:r>
            <a:rPr lang="en-US" b="1" dirty="0" smtClean="0"/>
            <a:t>June 20, 2016  - </a:t>
          </a:r>
          <a:r>
            <a:rPr lang="en-US" dirty="0" smtClean="0"/>
            <a:t> notified the Nuclear Regulatory Commission (NRC) of plan to retire the Quad Cities plant.</a:t>
          </a:r>
          <a:endParaRPr lang="en-US" dirty="0"/>
        </a:p>
      </dgm:t>
    </dgm:pt>
    <dgm:pt modelId="{0EC7405C-84F5-489A-8B67-97F6C6ECA718}" type="parTrans" cxnId="{F6C8068E-DDAC-45AB-AD6C-87069590ADBA}">
      <dgm:prSet/>
      <dgm:spPr/>
      <dgm:t>
        <a:bodyPr/>
        <a:lstStyle/>
        <a:p>
          <a:endParaRPr lang="en-US"/>
        </a:p>
      </dgm:t>
    </dgm:pt>
    <dgm:pt modelId="{AEA168C1-BE24-4FE0-92F6-D1DB6E11A457}" type="sibTrans" cxnId="{F6C8068E-DDAC-45AB-AD6C-87069590ADBA}">
      <dgm:prSet/>
      <dgm:spPr/>
      <dgm:t>
        <a:bodyPr/>
        <a:lstStyle/>
        <a:p>
          <a:endParaRPr lang="en-US"/>
        </a:p>
      </dgm:t>
    </dgm:pt>
    <dgm:pt modelId="{58491B98-F24E-4DDA-ACAE-C7DB49C8367A}" type="pres">
      <dgm:prSet presAssocID="{7A74036A-B08A-40EB-9D0B-02636636DF71}" presName="Name0" presStyleCnt="0">
        <dgm:presLayoutVars>
          <dgm:dir/>
          <dgm:animLvl val="lvl"/>
          <dgm:resizeHandles val="exact"/>
        </dgm:presLayoutVars>
      </dgm:prSet>
      <dgm:spPr/>
      <dgm:t>
        <a:bodyPr/>
        <a:lstStyle/>
        <a:p>
          <a:endParaRPr lang="en-US"/>
        </a:p>
      </dgm:t>
    </dgm:pt>
    <dgm:pt modelId="{3ECB59BE-6473-41E6-B31F-04435D7CA09C}" type="pres">
      <dgm:prSet presAssocID="{78A73306-21D8-4503-B718-52029D8118C8}" presName="composite" presStyleCnt="0"/>
      <dgm:spPr/>
    </dgm:pt>
    <dgm:pt modelId="{45124DC3-B58A-49C0-BB8D-266FA387847E}" type="pres">
      <dgm:prSet presAssocID="{78A73306-21D8-4503-B718-52029D8118C8}" presName="parTx" presStyleLbl="alignNode1" presStyleIdx="0" presStyleCnt="2">
        <dgm:presLayoutVars>
          <dgm:chMax val="0"/>
          <dgm:chPref val="0"/>
          <dgm:bulletEnabled val="1"/>
        </dgm:presLayoutVars>
      </dgm:prSet>
      <dgm:spPr/>
      <dgm:t>
        <a:bodyPr/>
        <a:lstStyle/>
        <a:p>
          <a:endParaRPr lang="en-US"/>
        </a:p>
      </dgm:t>
    </dgm:pt>
    <dgm:pt modelId="{7D365408-9865-48C4-A0F4-D8FC3A981B4D}" type="pres">
      <dgm:prSet presAssocID="{78A73306-21D8-4503-B718-52029D8118C8}" presName="desTx" presStyleLbl="alignAccFollowNode1" presStyleIdx="0" presStyleCnt="2">
        <dgm:presLayoutVars>
          <dgm:bulletEnabled val="1"/>
        </dgm:presLayoutVars>
      </dgm:prSet>
      <dgm:spPr/>
      <dgm:t>
        <a:bodyPr/>
        <a:lstStyle/>
        <a:p>
          <a:endParaRPr lang="en-US"/>
        </a:p>
      </dgm:t>
    </dgm:pt>
    <dgm:pt modelId="{09848175-B10B-4E4F-B73F-8ED826B5395D}" type="pres">
      <dgm:prSet presAssocID="{39384A9A-6C25-4968-ACF1-A2B96AB33522}" presName="space" presStyleCnt="0"/>
      <dgm:spPr/>
    </dgm:pt>
    <dgm:pt modelId="{17470E36-7174-41DC-A8FC-BCBE68E67281}" type="pres">
      <dgm:prSet presAssocID="{272C369E-396A-40AF-86AB-8FAFC912995D}" presName="composite" presStyleCnt="0"/>
      <dgm:spPr/>
    </dgm:pt>
    <dgm:pt modelId="{9510B905-0CEF-49C9-A26D-C32EB059A155}" type="pres">
      <dgm:prSet presAssocID="{272C369E-396A-40AF-86AB-8FAFC912995D}" presName="parTx" presStyleLbl="alignNode1" presStyleIdx="1" presStyleCnt="2">
        <dgm:presLayoutVars>
          <dgm:chMax val="0"/>
          <dgm:chPref val="0"/>
          <dgm:bulletEnabled val="1"/>
        </dgm:presLayoutVars>
      </dgm:prSet>
      <dgm:spPr/>
      <dgm:t>
        <a:bodyPr/>
        <a:lstStyle/>
        <a:p>
          <a:endParaRPr lang="en-US"/>
        </a:p>
      </dgm:t>
    </dgm:pt>
    <dgm:pt modelId="{AD2FB796-74C0-48FD-B121-A0B1DE2D6002}" type="pres">
      <dgm:prSet presAssocID="{272C369E-396A-40AF-86AB-8FAFC912995D}" presName="desTx" presStyleLbl="alignAccFollowNode1" presStyleIdx="1" presStyleCnt="2">
        <dgm:presLayoutVars>
          <dgm:bulletEnabled val="1"/>
        </dgm:presLayoutVars>
      </dgm:prSet>
      <dgm:spPr/>
      <dgm:t>
        <a:bodyPr/>
        <a:lstStyle/>
        <a:p>
          <a:endParaRPr lang="en-US"/>
        </a:p>
      </dgm:t>
    </dgm:pt>
  </dgm:ptLst>
  <dgm:cxnLst>
    <dgm:cxn modelId="{08DF809F-1542-4E65-83B9-87B9ED8C58FF}" type="presOf" srcId="{ABE5C0C0-1A3B-49AA-9B44-8AA5A9796DC9}" destId="{7D365408-9865-48C4-A0F4-D8FC3A981B4D}" srcOrd="0" destOrd="0" presId="urn:microsoft.com/office/officeart/2005/8/layout/hList1"/>
    <dgm:cxn modelId="{4427E8A6-9FC3-40DE-909C-79237D346715}" srcId="{272C369E-396A-40AF-86AB-8FAFC912995D}" destId="{B025F075-863E-4C16-82EE-AB87FEE49C2E}" srcOrd="3" destOrd="0" parTransId="{AB40A4FE-2E56-44B5-A0A0-EFA46A40202B}" sibTransId="{DF99EC22-34A7-440A-B35C-0E94FF0222EA}"/>
    <dgm:cxn modelId="{559E1735-697E-496C-A1AB-AA9DF9688BAB}" type="presOf" srcId="{7A74036A-B08A-40EB-9D0B-02636636DF71}" destId="{58491B98-F24E-4DDA-ACAE-C7DB49C8367A}" srcOrd="0" destOrd="0" presId="urn:microsoft.com/office/officeart/2005/8/layout/hList1"/>
    <dgm:cxn modelId="{9BCC1903-718B-46F6-BCEC-7FCFB2E26153}" srcId="{78A73306-21D8-4503-B718-52029D8118C8}" destId="{6DB33761-FE63-4361-B381-A3D32029B0F8}" srcOrd="5" destOrd="0" parTransId="{10055818-F7AC-4C55-9F32-F7D41693D3AC}" sibTransId="{348B97FD-4A3C-4910-B5A6-7CCF41F8716F}"/>
    <dgm:cxn modelId="{E685A0FE-E5C6-4DBF-A41A-CAC00512A0A1}" srcId="{272C369E-396A-40AF-86AB-8FAFC912995D}" destId="{E7E45BB9-B9C6-4F4A-8A8A-8C4A25D12F4B}" srcOrd="0" destOrd="0" parTransId="{3163E837-4F6F-4052-ABA0-B32D58F84C5C}" sibTransId="{FAD4F5A6-4319-45C3-A4CD-DAF81F447763}"/>
    <dgm:cxn modelId="{074C2E69-43E2-4DF4-9C7E-4F78CCDACC2F}" srcId="{272C369E-396A-40AF-86AB-8FAFC912995D}" destId="{0254E17D-C86E-485D-9613-8FD5CCD232C6}" srcOrd="2" destOrd="0" parTransId="{B610868C-5D27-4AA5-ADBB-179B124769EE}" sibTransId="{AC805D7A-31A0-4DAA-8D4E-988141C49A9F}"/>
    <dgm:cxn modelId="{CE9EF5DC-2CF5-423E-8C69-38909F7EC734}" type="presOf" srcId="{0254E17D-C86E-485D-9613-8FD5CCD232C6}" destId="{AD2FB796-74C0-48FD-B121-A0B1DE2D6002}" srcOrd="0" destOrd="2" presId="urn:microsoft.com/office/officeart/2005/8/layout/hList1"/>
    <dgm:cxn modelId="{BB1BD665-E19A-417B-92AE-0A99D388DF0E}" srcId="{78A73306-21D8-4503-B718-52029D8118C8}" destId="{F1CF9268-823E-4D07-B6BD-72961FE05E54}" srcOrd="2" destOrd="0" parTransId="{768FF53D-4EE6-4284-AFAA-58BB4B7A5668}" sibTransId="{A9D08F30-F021-43B3-AD8C-B4492C292D15}"/>
    <dgm:cxn modelId="{0BBABECD-0E16-48A7-BE28-534FBE5447A1}" type="presOf" srcId="{01A9C975-C3D0-448D-93B0-8A098BE7EAE6}" destId="{7D365408-9865-48C4-A0F4-D8FC3A981B4D}" srcOrd="0" destOrd="4" presId="urn:microsoft.com/office/officeart/2005/8/layout/hList1"/>
    <dgm:cxn modelId="{E6D26CC0-AE33-4CC2-AEAA-8347AF93FAA0}" type="presOf" srcId="{D22BE593-EB39-443F-B41B-8EEF6379DD98}" destId="{7D365408-9865-48C4-A0F4-D8FC3A981B4D}" srcOrd="0" destOrd="3" presId="urn:microsoft.com/office/officeart/2005/8/layout/hList1"/>
    <dgm:cxn modelId="{337D005A-3B04-497D-AA8A-BFEE609CDA3D}" srcId="{78A73306-21D8-4503-B718-52029D8118C8}" destId="{D22BE593-EB39-443F-B41B-8EEF6379DD98}" srcOrd="3" destOrd="0" parTransId="{5582C779-5A37-4D42-BD48-006B46191708}" sibTransId="{B9C800A3-697E-49AD-AC6D-AA3E4F7CA0E4}"/>
    <dgm:cxn modelId="{99A58CD1-998F-45AE-B11A-30A362281BF5}" srcId="{78A73306-21D8-4503-B718-52029D8118C8}" destId="{ABE5C0C0-1A3B-49AA-9B44-8AA5A9796DC9}" srcOrd="0" destOrd="0" parTransId="{E7039AAD-297D-4752-85A5-312A6AB6DA8D}" sibTransId="{86ED00BD-DF34-4CD7-8390-FC1B215FF5F7}"/>
    <dgm:cxn modelId="{C3D11F17-B600-4A93-895F-B13F64BDA978}" type="presOf" srcId="{BF96CF98-129D-46AE-AFE1-E506FDF0A532}" destId="{AD2FB796-74C0-48FD-B121-A0B1DE2D6002}" srcOrd="0" destOrd="1" presId="urn:microsoft.com/office/officeart/2005/8/layout/hList1"/>
    <dgm:cxn modelId="{DF2A92F2-8FE1-4863-8B5E-443C7077EC09}" type="presOf" srcId="{E7E45BB9-B9C6-4F4A-8A8A-8C4A25D12F4B}" destId="{AD2FB796-74C0-48FD-B121-A0B1DE2D6002}" srcOrd="0" destOrd="0" presId="urn:microsoft.com/office/officeart/2005/8/layout/hList1"/>
    <dgm:cxn modelId="{4A7BD311-CE20-463D-AB28-CC0FDBE1ECE8}" type="presOf" srcId="{272C369E-396A-40AF-86AB-8FAFC912995D}" destId="{9510B905-0CEF-49C9-A26D-C32EB059A155}" srcOrd="0" destOrd="0" presId="urn:microsoft.com/office/officeart/2005/8/layout/hList1"/>
    <dgm:cxn modelId="{58822184-1C71-4295-9EC9-3EB9D8845C22}" type="presOf" srcId="{78A73306-21D8-4503-B718-52029D8118C8}" destId="{45124DC3-B58A-49C0-BB8D-266FA387847E}" srcOrd="0" destOrd="0" presId="urn:microsoft.com/office/officeart/2005/8/layout/hList1"/>
    <dgm:cxn modelId="{A9CF6FC8-D377-44AF-8DFE-76E4A76C2581}" type="presOf" srcId="{6DB33761-FE63-4361-B381-A3D32029B0F8}" destId="{7D365408-9865-48C4-A0F4-D8FC3A981B4D}" srcOrd="0" destOrd="5" presId="urn:microsoft.com/office/officeart/2005/8/layout/hList1"/>
    <dgm:cxn modelId="{B33B1836-95ED-465D-8DF9-556E66263061}" type="presOf" srcId="{B025F075-863E-4C16-82EE-AB87FEE49C2E}" destId="{AD2FB796-74C0-48FD-B121-A0B1DE2D6002}" srcOrd="0" destOrd="3" presId="urn:microsoft.com/office/officeart/2005/8/layout/hList1"/>
    <dgm:cxn modelId="{C90E403C-501C-4191-967C-0A1C21D6EFAB}" srcId="{7A74036A-B08A-40EB-9D0B-02636636DF71}" destId="{272C369E-396A-40AF-86AB-8FAFC912995D}" srcOrd="1" destOrd="0" parTransId="{41FA8E34-DC5E-42B7-A18C-EB9686FDED4D}" sibTransId="{ADAAF055-1DAA-4C39-B98A-FEBFA434CE85}"/>
    <dgm:cxn modelId="{05B08633-1824-4FD8-8418-C4BB94843594}" srcId="{7A74036A-B08A-40EB-9D0B-02636636DF71}" destId="{78A73306-21D8-4503-B718-52029D8118C8}" srcOrd="0" destOrd="0" parTransId="{D600E90D-7C82-45C2-8BCD-AD582B9038DC}" sibTransId="{39384A9A-6C25-4968-ACF1-A2B96AB33522}"/>
    <dgm:cxn modelId="{73ED1C59-5DA7-4D6D-95C7-AC904C5A17D6}" type="presOf" srcId="{CDBEFF02-FBCA-421F-BC59-93A790484DF4}" destId="{7D365408-9865-48C4-A0F4-D8FC3A981B4D}" srcOrd="0" destOrd="1" presId="urn:microsoft.com/office/officeart/2005/8/layout/hList1"/>
    <dgm:cxn modelId="{36A08FE2-CA0D-4050-B4E4-431E3AFC3473}" srcId="{78A73306-21D8-4503-B718-52029D8118C8}" destId="{CDBEFF02-FBCA-421F-BC59-93A790484DF4}" srcOrd="1" destOrd="0" parTransId="{11F2A1A5-6F8C-417D-BD43-05FAA849EEAE}" sibTransId="{E5B72113-2BB7-423F-8545-B238AA96AB4B}"/>
    <dgm:cxn modelId="{412AFC9B-6683-4873-B752-71DF7892C8F6}" type="presOf" srcId="{F1CF9268-823E-4D07-B6BD-72961FE05E54}" destId="{7D365408-9865-48C4-A0F4-D8FC3A981B4D}" srcOrd="0" destOrd="2" presId="urn:microsoft.com/office/officeart/2005/8/layout/hList1"/>
    <dgm:cxn modelId="{F6C8068E-DDAC-45AB-AD6C-87069590ADBA}" srcId="{78A73306-21D8-4503-B718-52029D8118C8}" destId="{01A9C975-C3D0-448D-93B0-8A098BE7EAE6}" srcOrd="4" destOrd="0" parTransId="{0EC7405C-84F5-489A-8B67-97F6C6ECA718}" sibTransId="{AEA168C1-BE24-4FE0-92F6-D1DB6E11A457}"/>
    <dgm:cxn modelId="{02A32E61-CD39-46A7-B431-E1F37B609D54}" srcId="{272C369E-396A-40AF-86AB-8FAFC912995D}" destId="{BF96CF98-129D-46AE-AFE1-E506FDF0A532}" srcOrd="1" destOrd="0" parTransId="{DA1157D0-5BAD-41C6-9FF1-9EC2746BF36C}" sibTransId="{65F67AE6-A5E4-4E1B-B989-DC1F9F487D66}"/>
    <dgm:cxn modelId="{B82A52C8-F783-4B26-90D4-DE85115CE77B}" type="presParOf" srcId="{58491B98-F24E-4DDA-ACAE-C7DB49C8367A}" destId="{3ECB59BE-6473-41E6-B31F-04435D7CA09C}" srcOrd="0" destOrd="0" presId="urn:microsoft.com/office/officeart/2005/8/layout/hList1"/>
    <dgm:cxn modelId="{78E5CCAB-2C16-4B2E-858B-9863D7E2753B}" type="presParOf" srcId="{3ECB59BE-6473-41E6-B31F-04435D7CA09C}" destId="{45124DC3-B58A-49C0-BB8D-266FA387847E}" srcOrd="0" destOrd="0" presId="urn:microsoft.com/office/officeart/2005/8/layout/hList1"/>
    <dgm:cxn modelId="{28469562-297E-4FBF-925D-02B8B4B37610}" type="presParOf" srcId="{3ECB59BE-6473-41E6-B31F-04435D7CA09C}" destId="{7D365408-9865-48C4-A0F4-D8FC3A981B4D}" srcOrd="1" destOrd="0" presId="urn:microsoft.com/office/officeart/2005/8/layout/hList1"/>
    <dgm:cxn modelId="{47E026A9-36A7-47F6-BED1-ABB653654A48}" type="presParOf" srcId="{58491B98-F24E-4DDA-ACAE-C7DB49C8367A}" destId="{09848175-B10B-4E4F-B73F-8ED826B5395D}" srcOrd="1" destOrd="0" presId="urn:microsoft.com/office/officeart/2005/8/layout/hList1"/>
    <dgm:cxn modelId="{B2F1882B-D6C8-4BC9-8A5E-06DF58330EA7}" type="presParOf" srcId="{58491B98-F24E-4DDA-ACAE-C7DB49C8367A}" destId="{17470E36-7174-41DC-A8FC-BCBE68E67281}" srcOrd="2" destOrd="0" presId="urn:microsoft.com/office/officeart/2005/8/layout/hList1"/>
    <dgm:cxn modelId="{6E77B25C-C2A7-4EAF-9A3D-E974CEDFC616}" type="presParOf" srcId="{17470E36-7174-41DC-A8FC-BCBE68E67281}" destId="{9510B905-0CEF-49C9-A26D-C32EB059A155}" srcOrd="0" destOrd="0" presId="urn:microsoft.com/office/officeart/2005/8/layout/hList1"/>
    <dgm:cxn modelId="{7EC1FBB3-2208-448F-9108-CC69950BE29C}" type="presParOf" srcId="{17470E36-7174-41DC-A8FC-BCBE68E67281}" destId="{AD2FB796-74C0-48FD-B121-A0B1DE2D6002}"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124DC3-B58A-49C0-BB8D-266FA387847E}">
      <dsp:nvSpPr>
        <dsp:cNvPr id="0" name=""/>
        <dsp:cNvSpPr/>
      </dsp:nvSpPr>
      <dsp:spPr>
        <a:xfrm>
          <a:off x="40" y="362785"/>
          <a:ext cx="3899991" cy="460800"/>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latin typeface="+mj-lt"/>
            </a:rPr>
            <a:t>Quad Cities </a:t>
          </a:r>
          <a:endParaRPr lang="en-US" sz="2000" kern="1200" dirty="0">
            <a:latin typeface="+mj-lt"/>
          </a:endParaRPr>
        </a:p>
      </dsp:txBody>
      <dsp:txXfrm>
        <a:off x="40" y="362785"/>
        <a:ext cx="3899991" cy="460800"/>
      </dsp:txXfrm>
    </dsp:sp>
    <dsp:sp modelId="{7D365408-9865-48C4-A0F4-D8FC3A981B4D}">
      <dsp:nvSpPr>
        <dsp:cNvPr id="0" name=""/>
        <dsp:cNvSpPr/>
      </dsp:nvSpPr>
      <dsp:spPr>
        <a:xfrm>
          <a:off x="40" y="823585"/>
          <a:ext cx="3899991" cy="4128480"/>
        </a:xfrm>
        <a:prstGeom prst="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b="1" kern="1200" dirty="0" smtClean="0"/>
            <a:t>May 5, 2016</a:t>
          </a:r>
          <a:r>
            <a:rPr lang="en-US" sz="1600" kern="1200" dirty="0" smtClean="0"/>
            <a:t>  - announced plan to prematurely retire Quad Cities if adequate legislation was not passed </a:t>
          </a:r>
          <a:r>
            <a:rPr lang="en-US" sz="1600" i="1" kern="1200" dirty="0" smtClean="0"/>
            <a:t>and </a:t>
          </a:r>
          <a:r>
            <a:rPr lang="en-US" sz="1600" kern="1200" dirty="0" smtClean="0"/>
            <a:t>the plant fails to clear PJM capacity auction.  </a:t>
          </a:r>
          <a:endParaRPr lang="en-US" sz="1600" kern="1200" dirty="0"/>
        </a:p>
        <a:p>
          <a:pPr marL="171450" lvl="1" indent="-171450" algn="l" defTabSz="711200">
            <a:lnSpc>
              <a:spcPct val="90000"/>
            </a:lnSpc>
            <a:spcBef>
              <a:spcPct val="0"/>
            </a:spcBef>
            <a:spcAft>
              <a:spcPct val="15000"/>
            </a:spcAft>
            <a:buChar char="••"/>
          </a:pPr>
          <a:r>
            <a:rPr lang="en-US" sz="1600" b="1" kern="1200" dirty="0" smtClean="0"/>
            <a:t>May 24, 2016 – </a:t>
          </a:r>
          <a:r>
            <a:rPr lang="en-US" sz="1600" b="0" kern="1200" dirty="0" smtClean="0"/>
            <a:t>PJM auction results announced and  </a:t>
          </a:r>
          <a:r>
            <a:rPr lang="en-US" sz="1600" kern="1200" dirty="0" smtClean="0"/>
            <a:t>revealed that Quad Cities did not clear. </a:t>
          </a:r>
          <a:endParaRPr lang="en-US" sz="1600" kern="1200" dirty="0"/>
        </a:p>
        <a:p>
          <a:pPr marL="171450" lvl="1" indent="-171450" algn="l" defTabSz="711200">
            <a:lnSpc>
              <a:spcPct val="90000"/>
            </a:lnSpc>
            <a:spcBef>
              <a:spcPct val="0"/>
            </a:spcBef>
            <a:spcAft>
              <a:spcPct val="15000"/>
            </a:spcAft>
            <a:buChar char="••"/>
          </a:pPr>
          <a:r>
            <a:rPr lang="en-US" sz="1600" b="1" kern="1200" dirty="0" smtClean="0"/>
            <a:t>May 31, 2016  </a:t>
          </a:r>
          <a:r>
            <a:rPr lang="en-US" sz="1600" kern="1200" dirty="0" smtClean="0"/>
            <a:t>-  Illinois General Assembly adjourned without addressing the various energy proposals.      </a:t>
          </a:r>
          <a:endParaRPr lang="en-US" sz="1600" kern="1200" dirty="0"/>
        </a:p>
        <a:p>
          <a:pPr marL="171450" lvl="1" indent="-171450" algn="l" defTabSz="711200">
            <a:lnSpc>
              <a:spcPct val="90000"/>
            </a:lnSpc>
            <a:spcBef>
              <a:spcPct val="0"/>
            </a:spcBef>
            <a:spcAft>
              <a:spcPct val="15000"/>
            </a:spcAft>
            <a:buChar char="••"/>
          </a:pPr>
          <a:r>
            <a:rPr lang="en-US" sz="1600" b="1" kern="1200" dirty="0" smtClean="0"/>
            <a:t>June 2, 2016  -  </a:t>
          </a:r>
          <a:r>
            <a:rPr lang="en-US" sz="1600" kern="1200" dirty="0" smtClean="0"/>
            <a:t>announced plans to close the Quad Cities on June 1, 2018.</a:t>
          </a:r>
          <a:endParaRPr lang="en-US" sz="1600" kern="1200" dirty="0"/>
        </a:p>
        <a:p>
          <a:pPr marL="171450" lvl="1" indent="-171450" algn="l" defTabSz="711200">
            <a:lnSpc>
              <a:spcPct val="90000"/>
            </a:lnSpc>
            <a:spcBef>
              <a:spcPct val="0"/>
            </a:spcBef>
            <a:spcAft>
              <a:spcPct val="15000"/>
            </a:spcAft>
            <a:buChar char="••"/>
          </a:pPr>
          <a:r>
            <a:rPr lang="en-US" sz="1600" b="1" kern="1200" dirty="0" smtClean="0"/>
            <a:t>June 20, 2016  - </a:t>
          </a:r>
          <a:r>
            <a:rPr lang="en-US" sz="1600" kern="1200" dirty="0" smtClean="0"/>
            <a:t> notified the Nuclear Regulatory Commission (NRC) of plan to retire the Quad Cities plant.</a:t>
          </a:r>
          <a:endParaRPr lang="en-US" sz="1600" kern="1200" dirty="0"/>
        </a:p>
        <a:p>
          <a:pPr marL="171450" lvl="1" indent="-171450" algn="l" defTabSz="711200">
            <a:lnSpc>
              <a:spcPct val="90000"/>
            </a:lnSpc>
            <a:spcBef>
              <a:spcPct val="0"/>
            </a:spcBef>
            <a:spcAft>
              <a:spcPct val="15000"/>
            </a:spcAft>
            <a:buChar char="••"/>
          </a:pPr>
          <a:r>
            <a:rPr lang="en-US" sz="1600" b="1" kern="1200" dirty="0" smtClean="0"/>
            <a:t>July 7, 2016 - </a:t>
          </a:r>
          <a:r>
            <a:rPr lang="en-US" sz="1600" kern="1200" dirty="0" smtClean="0"/>
            <a:t>notified PJM of its plans to retire the Quad Cities plant.  </a:t>
          </a:r>
          <a:endParaRPr lang="en-US" sz="1600" kern="1200" dirty="0"/>
        </a:p>
      </dsp:txBody>
      <dsp:txXfrm>
        <a:off x="40" y="823585"/>
        <a:ext cx="3899991" cy="4128480"/>
      </dsp:txXfrm>
    </dsp:sp>
    <dsp:sp modelId="{9510B905-0CEF-49C9-A26D-C32EB059A155}">
      <dsp:nvSpPr>
        <dsp:cNvPr id="0" name=""/>
        <dsp:cNvSpPr/>
      </dsp:nvSpPr>
      <dsp:spPr>
        <a:xfrm>
          <a:off x="4446031" y="362785"/>
          <a:ext cx="3899991" cy="460800"/>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latin typeface="+mj-lt"/>
            </a:rPr>
            <a:t>Clinton </a:t>
          </a:r>
          <a:endParaRPr lang="en-US" sz="2000" kern="1200" dirty="0"/>
        </a:p>
      </dsp:txBody>
      <dsp:txXfrm>
        <a:off x="4446031" y="362785"/>
        <a:ext cx="3899991" cy="460800"/>
      </dsp:txXfrm>
    </dsp:sp>
    <dsp:sp modelId="{AD2FB796-74C0-48FD-B121-A0B1DE2D6002}">
      <dsp:nvSpPr>
        <dsp:cNvPr id="0" name=""/>
        <dsp:cNvSpPr/>
      </dsp:nvSpPr>
      <dsp:spPr>
        <a:xfrm>
          <a:off x="4446031" y="823585"/>
          <a:ext cx="3899991" cy="4128480"/>
        </a:xfrm>
        <a:prstGeom prst="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b="1" kern="1200" dirty="0" smtClean="0"/>
            <a:t>May 5, 2016</a:t>
          </a:r>
          <a:r>
            <a:rPr lang="en-US" sz="1600" kern="1200" dirty="0" smtClean="0"/>
            <a:t>  - announced plan to prematurely retire Clinton if adequate legislation was not passed.  </a:t>
          </a:r>
          <a:endParaRPr lang="en-US" sz="1600" kern="1200" dirty="0"/>
        </a:p>
        <a:p>
          <a:pPr marL="171450" lvl="1" indent="-171450" algn="l" defTabSz="711200">
            <a:lnSpc>
              <a:spcPct val="90000"/>
            </a:lnSpc>
            <a:spcBef>
              <a:spcPct val="0"/>
            </a:spcBef>
            <a:spcAft>
              <a:spcPct val="15000"/>
            </a:spcAft>
            <a:buChar char="••"/>
          </a:pPr>
          <a:r>
            <a:rPr lang="en-US" sz="1600" b="1" kern="1200" dirty="0" smtClean="0"/>
            <a:t>May 31, 2016  </a:t>
          </a:r>
          <a:r>
            <a:rPr lang="en-US" sz="1600" kern="1200" dirty="0" smtClean="0"/>
            <a:t>-  Illinois General Assembly adjourned without addressing the various energy proposals.      </a:t>
          </a:r>
          <a:endParaRPr lang="en-US" sz="1600" kern="1200" dirty="0"/>
        </a:p>
        <a:p>
          <a:pPr marL="171450" lvl="1" indent="-171450" algn="l" defTabSz="711200">
            <a:lnSpc>
              <a:spcPct val="90000"/>
            </a:lnSpc>
            <a:spcBef>
              <a:spcPct val="0"/>
            </a:spcBef>
            <a:spcAft>
              <a:spcPct val="15000"/>
            </a:spcAft>
            <a:buChar char="••"/>
          </a:pPr>
          <a:r>
            <a:rPr lang="en-US" sz="1600" b="1" kern="1200" dirty="0" smtClean="0"/>
            <a:t>June 2, 2016  -  </a:t>
          </a:r>
          <a:r>
            <a:rPr lang="en-US" sz="1600" kern="1200" dirty="0" smtClean="0"/>
            <a:t>announced plans to close the Clinton stations on June 1, 2017.</a:t>
          </a:r>
          <a:endParaRPr lang="en-US" sz="1600" kern="1200" dirty="0"/>
        </a:p>
        <a:p>
          <a:pPr marL="171450" lvl="1" indent="-171450" algn="l" defTabSz="711200">
            <a:lnSpc>
              <a:spcPct val="90000"/>
            </a:lnSpc>
            <a:spcBef>
              <a:spcPct val="0"/>
            </a:spcBef>
            <a:spcAft>
              <a:spcPct val="15000"/>
            </a:spcAft>
            <a:buChar char="••"/>
          </a:pPr>
          <a:r>
            <a:rPr lang="en-US" sz="1600" b="1" kern="1200" dirty="0" smtClean="0"/>
            <a:t>June 20, 2016  - </a:t>
          </a:r>
          <a:r>
            <a:rPr lang="en-US" sz="1600" kern="1200" dirty="0" smtClean="0"/>
            <a:t> notified the Nuclear Regulatory Commission (NRC) of plan to retire the Clinton.</a:t>
          </a:r>
          <a:endParaRPr lang="en-US" sz="1600" kern="1200" dirty="0"/>
        </a:p>
      </dsp:txBody>
      <dsp:txXfrm>
        <a:off x="4446031" y="823585"/>
        <a:ext cx="3899991" cy="412848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 Id="rId2" Type="http://schemas.openxmlformats.org/officeDocument/2006/relationships/image" Target="../media/image1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8.emf"/></Relationships>
</file>

<file path=ppt/drawings/drawing1.xml><?xml version="1.0" encoding="utf-8"?>
<c:userShapes xmlns:c="http://schemas.openxmlformats.org/drawingml/2006/chart">
  <cdr:relSizeAnchor xmlns:cdr="http://schemas.openxmlformats.org/drawingml/2006/chartDrawing">
    <cdr:from>
      <cdr:x>0.45923</cdr:x>
      <cdr:y>0.4957</cdr:y>
    </cdr:from>
    <cdr:to>
      <cdr:x>0.45923</cdr:x>
      <cdr:y>0.77297</cdr:y>
    </cdr:to>
    <cdr:cxnSp macro="">
      <cdr:nvCxnSpPr>
        <cdr:cNvPr id="2" name="Straight Arrow Connector 1"/>
        <cdr:cNvCxnSpPr/>
      </cdr:nvCxnSpPr>
      <cdr:spPr>
        <a:xfrm xmlns:a="http://schemas.openxmlformats.org/drawingml/2006/main" flipV="1">
          <a:off x="3623755" y="2288637"/>
          <a:ext cx="0" cy="1280160"/>
        </a:xfrm>
        <a:prstGeom xmlns:a="http://schemas.openxmlformats.org/drawingml/2006/main" prst="straightConnector1">
          <a:avLst/>
        </a:prstGeom>
        <a:ln xmlns:a="http://schemas.openxmlformats.org/drawingml/2006/main" w="19050">
          <a:solidFill>
            <a:schemeClr val="tx1">
              <a:lumMod val="75000"/>
              <a:lumOff val="25000"/>
            </a:schemeClr>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0.26223</cdr:x>
      <cdr:y>0.35209</cdr:y>
    </cdr:from>
    <cdr:to>
      <cdr:x>0.37472</cdr:x>
      <cdr:y>0.41513</cdr:y>
    </cdr:to>
    <cdr:sp macro="" textlink="">
      <cdr:nvSpPr>
        <cdr:cNvPr id="3" name="TextBox 10"/>
        <cdr:cNvSpPr txBox="1"/>
      </cdr:nvSpPr>
      <cdr:spPr>
        <a:xfrm xmlns:a="http://schemas.openxmlformats.org/drawingml/2006/main">
          <a:off x="2069240" y="1625592"/>
          <a:ext cx="887651" cy="291055"/>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200" b="1" dirty="0"/>
            <a:t>2022</a:t>
          </a:r>
        </a:p>
      </cdr:txBody>
    </cdr:sp>
  </cdr:relSizeAnchor>
  <cdr:relSizeAnchor xmlns:cdr="http://schemas.openxmlformats.org/drawingml/2006/chartDrawing">
    <cdr:from>
      <cdr:x>0.26223</cdr:x>
      <cdr:y>0.17605</cdr:y>
    </cdr:from>
    <cdr:to>
      <cdr:x>0.37471</cdr:x>
      <cdr:y>0.23908</cdr:y>
    </cdr:to>
    <cdr:sp macro="" textlink="">
      <cdr:nvSpPr>
        <cdr:cNvPr id="4" name="TextBox 10"/>
        <cdr:cNvSpPr txBox="1"/>
      </cdr:nvSpPr>
      <cdr:spPr>
        <a:xfrm xmlns:a="http://schemas.openxmlformats.org/drawingml/2006/main">
          <a:off x="2069240" y="812819"/>
          <a:ext cx="887573" cy="291009"/>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200" b="1"/>
            <a:t>2030</a:t>
          </a:r>
        </a:p>
      </cdr:txBody>
    </cdr:sp>
  </cdr:relSizeAnchor>
  <cdr:relSizeAnchor xmlns:cdr="http://schemas.openxmlformats.org/drawingml/2006/chartDrawing">
    <cdr:from>
      <cdr:x>0.26223</cdr:x>
      <cdr:y>0.2439</cdr:y>
    </cdr:from>
    <cdr:to>
      <cdr:x>0.37472</cdr:x>
      <cdr:y>0.30693</cdr:y>
    </cdr:to>
    <cdr:sp macro="" textlink="">
      <cdr:nvSpPr>
        <cdr:cNvPr id="5" name="TextBox 10"/>
        <cdr:cNvSpPr txBox="1"/>
      </cdr:nvSpPr>
      <cdr:spPr>
        <a:xfrm xmlns:a="http://schemas.openxmlformats.org/drawingml/2006/main">
          <a:off x="2069240" y="1126081"/>
          <a:ext cx="887651" cy="291009"/>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sz="1200" b="1" dirty="0"/>
            <a:t>2025</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2710" tIns="46355" rIns="92710" bIns="46355" rtlCol="0"/>
          <a:lstStyle>
            <a:lvl1pPr algn="l">
              <a:defRPr sz="1200"/>
            </a:lvl1pPr>
          </a:lstStyle>
          <a:p>
            <a:endParaRPr lang="en-US" dirty="0"/>
          </a:p>
        </p:txBody>
      </p:sp>
      <p:sp>
        <p:nvSpPr>
          <p:cNvPr id="3" name="Date Placeholder 2"/>
          <p:cNvSpPr>
            <a:spLocks noGrp="1"/>
          </p:cNvSpPr>
          <p:nvPr>
            <p:ph type="dt" sz="quarter" idx="1"/>
          </p:nvPr>
        </p:nvSpPr>
        <p:spPr>
          <a:xfrm>
            <a:off x="3978136" y="0"/>
            <a:ext cx="3043343" cy="465455"/>
          </a:xfrm>
          <a:prstGeom prst="rect">
            <a:avLst/>
          </a:prstGeom>
        </p:spPr>
        <p:txBody>
          <a:bodyPr vert="horz" lIns="92710" tIns="46355" rIns="92710" bIns="46355" rtlCol="0"/>
          <a:lstStyle>
            <a:lvl1pPr algn="r">
              <a:defRPr sz="1200"/>
            </a:lvl1pPr>
          </a:lstStyle>
          <a:p>
            <a:fld id="{84199851-DF5C-446E-9E8D-D2A686A4D068}" type="datetimeFigureOut">
              <a:rPr lang="en-US" smtClean="0"/>
              <a:pPr/>
              <a:t>9/27/16</a:t>
            </a:fld>
            <a:endParaRPr lang="en-US" dirty="0"/>
          </a:p>
        </p:txBody>
      </p:sp>
      <p:sp>
        <p:nvSpPr>
          <p:cNvPr id="4" name="Footer Placeholder 3"/>
          <p:cNvSpPr>
            <a:spLocks noGrp="1"/>
          </p:cNvSpPr>
          <p:nvPr>
            <p:ph type="ftr" sz="quarter" idx="2"/>
          </p:nvPr>
        </p:nvSpPr>
        <p:spPr>
          <a:xfrm>
            <a:off x="0" y="8842034"/>
            <a:ext cx="3043343" cy="465455"/>
          </a:xfrm>
          <a:prstGeom prst="rect">
            <a:avLst/>
          </a:prstGeom>
        </p:spPr>
        <p:txBody>
          <a:bodyPr vert="horz" lIns="92710" tIns="46355" rIns="92710" bIns="46355" rtlCol="0" anchor="b"/>
          <a:lstStyle>
            <a:lvl1pPr algn="l">
              <a:defRPr sz="1200"/>
            </a:lvl1pPr>
          </a:lstStyle>
          <a:p>
            <a:r>
              <a:rPr lang="en-US" smtClean="0"/>
              <a:t>4</a:t>
            </a:r>
            <a:endParaRPr lang="en-US" dirty="0"/>
          </a:p>
        </p:txBody>
      </p:sp>
      <p:sp>
        <p:nvSpPr>
          <p:cNvPr id="5" name="Slide Number Placeholder 4"/>
          <p:cNvSpPr>
            <a:spLocks noGrp="1"/>
          </p:cNvSpPr>
          <p:nvPr>
            <p:ph type="sldNum" sz="quarter" idx="3"/>
          </p:nvPr>
        </p:nvSpPr>
        <p:spPr>
          <a:xfrm>
            <a:off x="3978136" y="8842034"/>
            <a:ext cx="3043343" cy="465455"/>
          </a:xfrm>
          <a:prstGeom prst="rect">
            <a:avLst/>
          </a:prstGeom>
        </p:spPr>
        <p:txBody>
          <a:bodyPr vert="horz" lIns="92710" tIns="46355" rIns="92710" bIns="46355" rtlCol="0" anchor="b"/>
          <a:lstStyle>
            <a:lvl1pPr algn="r">
              <a:defRPr sz="1200"/>
            </a:lvl1pPr>
          </a:lstStyle>
          <a:p>
            <a:fld id="{1E48755A-BABC-4660-B485-714E724CDE40}" type="slidenum">
              <a:rPr lang="en-US" smtClean="0"/>
              <a:pPr/>
              <a:t>‹#›</a:t>
            </a:fld>
            <a:endParaRPr lang="en-US" dirty="0"/>
          </a:p>
        </p:txBody>
      </p:sp>
    </p:spTree>
    <p:extLst>
      <p:ext uri="{BB962C8B-B14F-4D97-AF65-F5344CB8AC3E}">
        <p14:creationId xmlns:p14="http://schemas.microsoft.com/office/powerpoint/2010/main" val="385320360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2710" tIns="46355" rIns="92710" bIns="46355" rtlCol="0"/>
          <a:lstStyle>
            <a:lvl1pPr algn="l">
              <a:defRPr sz="1200"/>
            </a:lvl1pPr>
          </a:lstStyle>
          <a:p>
            <a:endParaRPr lang="en-US" dirty="0"/>
          </a:p>
        </p:txBody>
      </p:sp>
      <p:sp>
        <p:nvSpPr>
          <p:cNvPr id="3" name="Date Placeholder 2"/>
          <p:cNvSpPr>
            <a:spLocks noGrp="1"/>
          </p:cNvSpPr>
          <p:nvPr>
            <p:ph type="dt" idx="1"/>
          </p:nvPr>
        </p:nvSpPr>
        <p:spPr>
          <a:xfrm>
            <a:off x="3978136" y="0"/>
            <a:ext cx="3043343" cy="465455"/>
          </a:xfrm>
          <a:prstGeom prst="rect">
            <a:avLst/>
          </a:prstGeom>
        </p:spPr>
        <p:txBody>
          <a:bodyPr vert="horz" lIns="92710" tIns="46355" rIns="92710" bIns="46355" rtlCol="0"/>
          <a:lstStyle>
            <a:lvl1pPr algn="r">
              <a:defRPr sz="1200"/>
            </a:lvl1pPr>
          </a:lstStyle>
          <a:p>
            <a:fld id="{33C4C7A4-5524-4A21-9D0D-38895D6EAB8C}" type="datetimeFigureOut">
              <a:rPr lang="en-US" smtClean="0"/>
              <a:pPr/>
              <a:t>9/27/16</a:t>
            </a:fld>
            <a:endParaRPr lang="en-US" dirty="0"/>
          </a:p>
        </p:txBody>
      </p:sp>
      <p:sp>
        <p:nvSpPr>
          <p:cNvPr id="4" name="Slide Image Placeholder 3"/>
          <p:cNvSpPr>
            <a:spLocks noGrp="1" noRot="1" noChangeAspect="1"/>
          </p:cNvSpPr>
          <p:nvPr>
            <p:ph type="sldImg" idx="2"/>
          </p:nvPr>
        </p:nvSpPr>
        <p:spPr>
          <a:xfrm>
            <a:off x="1182688" y="698500"/>
            <a:ext cx="4657725" cy="3492500"/>
          </a:xfrm>
          <a:prstGeom prst="rect">
            <a:avLst/>
          </a:prstGeom>
          <a:noFill/>
          <a:ln w="12700">
            <a:solidFill>
              <a:prstClr val="black"/>
            </a:solidFill>
          </a:ln>
        </p:spPr>
        <p:txBody>
          <a:bodyPr vert="horz" lIns="92710" tIns="46355" rIns="92710" bIns="46355" rtlCol="0" anchor="ctr"/>
          <a:lstStyle/>
          <a:p>
            <a:endParaRPr lang="en-US" dirty="0"/>
          </a:p>
        </p:txBody>
      </p:sp>
      <p:sp>
        <p:nvSpPr>
          <p:cNvPr id="5" name="Notes Placeholder 4"/>
          <p:cNvSpPr>
            <a:spLocks noGrp="1"/>
          </p:cNvSpPr>
          <p:nvPr>
            <p:ph type="body" sz="quarter" idx="3"/>
          </p:nvPr>
        </p:nvSpPr>
        <p:spPr>
          <a:xfrm>
            <a:off x="702310" y="4421826"/>
            <a:ext cx="5618480" cy="4189095"/>
          </a:xfrm>
          <a:prstGeom prst="rect">
            <a:avLst/>
          </a:prstGeom>
        </p:spPr>
        <p:txBody>
          <a:bodyPr vert="horz" lIns="92710" tIns="46355" rIns="92710" bIns="4635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4"/>
            <a:ext cx="3043343" cy="465455"/>
          </a:xfrm>
          <a:prstGeom prst="rect">
            <a:avLst/>
          </a:prstGeom>
        </p:spPr>
        <p:txBody>
          <a:bodyPr vert="horz" lIns="92710" tIns="46355" rIns="92710" bIns="46355" rtlCol="0" anchor="b"/>
          <a:lstStyle>
            <a:lvl1pPr algn="l">
              <a:defRPr sz="1200"/>
            </a:lvl1pPr>
          </a:lstStyle>
          <a:p>
            <a:r>
              <a:rPr lang="en-US" smtClean="0"/>
              <a:t>4</a:t>
            </a:r>
            <a:endParaRPr lang="en-US" dirty="0"/>
          </a:p>
        </p:txBody>
      </p:sp>
      <p:sp>
        <p:nvSpPr>
          <p:cNvPr id="7" name="Slide Number Placeholder 6"/>
          <p:cNvSpPr>
            <a:spLocks noGrp="1"/>
          </p:cNvSpPr>
          <p:nvPr>
            <p:ph type="sldNum" sz="quarter" idx="5"/>
          </p:nvPr>
        </p:nvSpPr>
        <p:spPr>
          <a:xfrm>
            <a:off x="3978136" y="8842034"/>
            <a:ext cx="3043343" cy="465455"/>
          </a:xfrm>
          <a:prstGeom prst="rect">
            <a:avLst/>
          </a:prstGeom>
        </p:spPr>
        <p:txBody>
          <a:bodyPr vert="horz" lIns="92710" tIns="46355" rIns="92710" bIns="46355" rtlCol="0" anchor="b"/>
          <a:lstStyle>
            <a:lvl1pPr algn="r">
              <a:defRPr sz="1200"/>
            </a:lvl1pPr>
          </a:lstStyle>
          <a:p>
            <a:fld id="{65C5AF36-6E7E-4E13-B1B0-A5B973D50073}" type="slidenum">
              <a:rPr lang="en-US" smtClean="0"/>
              <a:pPr/>
              <a:t>‹#›</a:t>
            </a:fld>
            <a:endParaRPr lang="en-US" dirty="0"/>
          </a:p>
        </p:txBody>
      </p:sp>
    </p:spTree>
    <p:extLst>
      <p:ext uri="{BB962C8B-B14F-4D97-AF65-F5344CB8AC3E}">
        <p14:creationId xmlns:p14="http://schemas.microsoft.com/office/powerpoint/2010/main" val="2539205763"/>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2713" y="495300"/>
            <a:ext cx="4656137" cy="3490913"/>
          </a:xfrm>
        </p:spPr>
      </p:sp>
      <p:sp>
        <p:nvSpPr>
          <p:cNvPr id="3" name="Notes Placeholder 2"/>
          <p:cNvSpPr>
            <a:spLocks noGrp="1"/>
          </p:cNvSpPr>
          <p:nvPr>
            <p:ph type="body" idx="1"/>
          </p:nvPr>
        </p:nvSpPr>
        <p:spPr/>
        <p:txBody>
          <a:bodyPr>
            <a:normAutofit/>
          </a:bodyPr>
          <a:lstStyle/>
          <a:p>
            <a:r>
              <a:rPr lang="en-US" sz="2400" dirty="0"/>
              <a:t> </a:t>
            </a:r>
          </a:p>
          <a:p>
            <a:endParaRPr lang="en-US" sz="2200" dirty="0"/>
          </a:p>
        </p:txBody>
      </p:sp>
      <p:sp>
        <p:nvSpPr>
          <p:cNvPr id="4" name="Slide Number Placeholder 3"/>
          <p:cNvSpPr>
            <a:spLocks noGrp="1"/>
          </p:cNvSpPr>
          <p:nvPr>
            <p:ph type="sldNum" sz="quarter" idx="10"/>
          </p:nvPr>
        </p:nvSpPr>
        <p:spPr/>
        <p:txBody>
          <a:bodyPr/>
          <a:lstStyle/>
          <a:p>
            <a:fld id="{65C5AF36-6E7E-4E13-B1B0-A5B973D50073}" type="slidenum">
              <a:rPr lang="en-US" smtClean="0"/>
              <a:pPr/>
              <a:t>0</a:t>
            </a:fld>
            <a:endParaRPr lang="en-US"/>
          </a:p>
        </p:txBody>
      </p:sp>
      <p:sp>
        <p:nvSpPr>
          <p:cNvPr id="5" name="Footer Placeholder 4"/>
          <p:cNvSpPr>
            <a:spLocks noGrp="1"/>
          </p:cNvSpPr>
          <p:nvPr>
            <p:ph type="ftr" sz="quarter" idx="11"/>
          </p:nvPr>
        </p:nvSpPr>
        <p:spPr/>
        <p:txBody>
          <a:bodyPr/>
          <a:lstStyle/>
          <a:p>
            <a:r>
              <a:rPr lang="en-US" smtClean="0"/>
              <a:t>4</a:t>
            </a:r>
            <a:endParaRPr lang="en-US" dirty="0"/>
          </a:p>
        </p:txBody>
      </p:sp>
    </p:spTree>
    <p:extLst>
      <p:ext uri="{BB962C8B-B14F-4D97-AF65-F5344CB8AC3E}">
        <p14:creationId xmlns:p14="http://schemas.microsoft.com/office/powerpoint/2010/main" val="188122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Rot="1" noChangeAspect="1" noChangeArrowheads="1" noTextEdit="1"/>
          </p:cNvSpPr>
          <p:nvPr>
            <p:ph type="sldImg"/>
          </p:nvPr>
        </p:nvSpPr>
        <p:spPr>
          <a:xfrm>
            <a:off x="1173163" y="687388"/>
            <a:ext cx="4665662" cy="3498850"/>
          </a:xfrm>
          <a:ln w="12700" cap="flat"/>
        </p:spPr>
      </p:sp>
      <p:sp>
        <p:nvSpPr>
          <p:cNvPr id="139267" name="Rectangle 3"/>
          <p:cNvSpPr>
            <a:spLocks noGrp="1" noChangeArrowheads="1"/>
          </p:cNvSpPr>
          <p:nvPr>
            <p:ph type="body" idx="1"/>
          </p:nvPr>
        </p:nvSpPr>
        <p:spPr>
          <a:xfrm>
            <a:off x="935379" y="4414286"/>
            <a:ext cx="5141469" cy="4185011"/>
          </a:xfrm>
          <a:noFill/>
          <a:ln/>
        </p:spPr>
        <p:txBody>
          <a:bodyPr lIns="92821" tIns="46411" rIns="92821" bIns="46411"/>
          <a:lstStyle/>
          <a:p>
            <a:pPr eaLnBrk="1" hangingPunct="1"/>
            <a:endParaRPr lang="en-US" dirty="0" smtClean="0"/>
          </a:p>
        </p:txBody>
      </p:sp>
    </p:spTree>
    <p:extLst>
      <p:ext uri="{BB962C8B-B14F-4D97-AF65-F5344CB8AC3E}">
        <p14:creationId xmlns:p14="http://schemas.microsoft.com/office/powerpoint/2010/main" val="676239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xfrm>
            <a:off x="1184275" y="728663"/>
            <a:ext cx="4654550" cy="34909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xfrm>
            <a:off x="579439" y="4381501"/>
            <a:ext cx="5618162" cy="4187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75B96926-C735-4C0D-8AA0-36350E1169D0}" type="slidenum">
              <a:rPr lang="en-US" smtClean="0"/>
              <a:pPr>
                <a:defRPr/>
              </a:pPr>
              <a:t>2</a:t>
            </a:fld>
            <a:endParaRPr lang="en-US" dirty="0"/>
          </a:p>
        </p:txBody>
      </p:sp>
      <p:sp>
        <p:nvSpPr>
          <p:cNvPr id="5" name="Footer Placeholder 4"/>
          <p:cNvSpPr>
            <a:spLocks noGrp="1"/>
          </p:cNvSpPr>
          <p:nvPr>
            <p:ph type="ftr" sz="quarter" idx="4"/>
          </p:nvPr>
        </p:nvSpPr>
        <p:spPr/>
        <p:txBody>
          <a:bodyPr/>
          <a:lstStyle/>
          <a:p>
            <a:pPr>
              <a:defRPr/>
            </a:pPr>
            <a:r>
              <a:rPr lang="en-US" smtClean="0"/>
              <a:t>4</a:t>
            </a:r>
            <a:endParaRPr lang="en-US" dirty="0"/>
          </a:p>
        </p:txBody>
      </p:sp>
    </p:spTree>
    <p:extLst>
      <p:ext uri="{BB962C8B-B14F-4D97-AF65-F5344CB8AC3E}">
        <p14:creationId xmlns:p14="http://schemas.microsoft.com/office/powerpoint/2010/main" val="1082152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Slide Number Placeholder 3"/>
          <p:cNvSpPr txBox="1">
            <a:spLocks noGrp="1"/>
          </p:cNvSpPr>
          <p:nvPr/>
        </p:nvSpPr>
        <p:spPr bwMode="auto">
          <a:xfrm>
            <a:off x="3978276" y="8842376"/>
            <a:ext cx="3043238"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70" tIns="46635" rIns="93270" bIns="46635" anchor="b"/>
          <a:lstStyle>
            <a:lvl1pPr eaLnBrk="0" hangingPunct="0">
              <a:defRPr>
                <a:solidFill>
                  <a:schemeClr val="tx1"/>
                </a:solidFill>
                <a:latin typeface="Franklin Gothic Book" pitchFamily="34" charset="0"/>
                <a:ea typeface="ＭＳ Ｐゴシック" pitchFamily="34" charset="-128"/>
              </a:defRPr>
            </a:lvl1pPr>
            <a:lvl2pPr marL="742950" indent="-285750" eaLnBrk="0" hangingPunct="0">
              <a:defRPr>
                <a:solidFill>
                  <a:schemeClr val="tx1"/>
                </a:solidFill>
                <a:latin typeface="Franklin Gothic Book" pitchFamily="34" charset="0"/>
                <a:ea typeface="ＭＳ Ｐゴシック" pitchFamily="34" charset="-128"/>
              </a:defRPr>
            </a:lvl2pPr>
            <a:lvl3pPr marL="1143000" indent="-228600" eaLnBrk="0" hangingPunct="0">
              <a:defRPr>
                <a:solidFill>
                  <a:schemeClr val="tx1"/>
                </a:solidFill>
                <a:latin typeface="Franklin Gothic Book" pitchFamily="34" charset="0"/>
                <a:ea typeface="ＭＳ Ｐゴシック" pitchFamily="34" charset="-128"/>
              </a:defRPr>
            </a:lvl3pPr>
            <a:lvl4pPr marL="1600200" indent="-228600" eaLnBrk="0" hangingPunct="0">
              <a:defRPr>
                <a:solidFill>
                  <a:schemeClr val="tx1"/>
                </a:solidFill>
                <a:latin typeface="Franklin Gothic Book" pitchFamily="34" charset="0"/>
                <a:ea typeface="ＭＳ Ｐゴシック" pitchFamily="34" charset="-128"/>
              </a:defRPr>
            </a:lvl4pPr>
            <a:lvl5pPr marL="2057400" indent="-228600" eaLnBrk="0" hangingPunct="0">
              <a:defRPr>
                <a:solidFill>
                  <a:schemeClr val="tx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9pPr>
          </a:lstStyle>
          <a:p>
            <a:pPr algn="r" eaLnBrk="1" fontAlgn="base" hangingPunct="1">
              <a:spcBef>
                <a:spcPct val="0"/>
              </a:spcBef>
              <a:spcAft>
                <a:spcPct val="0"/>
              </a:spcAft>
            </a:pPr>
            <a:fld id="{4BC0D4A0-5FE7-4A4F-AA6F-75AC32731303}" type="slidenum">
              <a:rPr lang="en-US" altLang="en-US" sz="1200">
                <a:solidFill>
                  <a:prstClr val="black"/>
                </a:solidFill>
                <a:latin typeface="Calibri" pitchFamily="34" charset="0"/>
              </a:rPr>
              <a:pPr algn="r" eaLnBrk="1" fontAlgn="base" hangingPunct="1">
                <a:spcBef>
                  <a:spcPct val="0"/>
                </a:spcBef>
                <a:spcAft>
                  <a:spcPct val="0"/>
                </a:spcAft>
              </a:pPr>
              <a:t>3</a:t>
            </a:fld>
            <a:endParaRPr lang="en-US" altLang="en-US" sz="1200">
              <a:solidFill>
                <a:prstClr val="black"/>
              </a:solidFill>
              <a:latin typeface="Calibri" pitchFamily="34" charset="0"/>
            </a:endParaRPr>
          </a:p>
        </p:txBody>
      </p:sp>
      <p:sp>
        <p:nvSpPr>
          <p:cNvPr id="52228" name="Text Box 17"/>
          <p:cNvSpPr>
            <a:spLocks noGrp="1" noChangeArrowheads="1"/>
          </p:cNvSpPr>
          <p:nvPr>
            <p:ph type="body" idx="1"/>
          </p:nvPr>
        </p:nvSpPr>
        <p:spPr bwMode="auto">
          <a:xfrm>
            <a:off x="895351" y="4386265"/>
            <a:ext cx="5080000" cy="83425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spAutoFit/>
          </a:bodyPr>
          <a:lstStyle/>
          <a:p>
            <a:pPr marL="228549" indent="-228549">
              <a:lnSpc>
                <a:spcPct val="85000"/>
              </a:lnSpc>
              <a:spcBef>
                <a:spcPct val="50000"/>
              </a:spcBef>
              <a:buFontTx/>
              <a:buAutoNum type="arabicParenBoth"/>
            </a:pPr>
            <a:r>
              <a:rPr lang="en-US" altLang="en-US" sz="900" dirty="0">
                <a:solidFill>
                  <a:srgbClr val="4D4D4D"/>
                </a:solidFill>
                <a:latin typeface="Arial" pitchFamily="34" charset="0"/>
                <a:ea typeface="ＭＳ Ｐゴシック" pitchFamily="34" charset="-128"/>
              </a:rPr>
              <a:t>Source: 2013 Electric Utility Cost Group (EUCG) survey. Includes Fuel Cost plus Direct O&amp;M divided by net generation.</a:t>
            </a:r>
          </a:p>
          <a:p>
            <a:pPr marL="228549" indent="-228549">
              <a:lnSpc>
                <a:spcPct val="85000"/>
              </a:lnSpc>
              <a:spcBef>
                <a:spcPct val="50000"/>
              </a:spcBef>
              <a:buFontTx/>
              <a:buAutoNum type="arabicParenBoth"/>
            </a:pPr>
            <a:r>
              <a:rPr lang="en-US" altLang="en-US" sz="900" dirty="0">
                <a:solidFill>
                  <a:srgbClr val="4D4D4D"/>
                </a:solidFill>
                <a:latin typeface="Arial" pitchFamily="34" charset="0"/>
                <a:ea typeface="ＭＳ Ｐゴシック" pitchFamily="34" charset="-128"/>
              </a:rPr>
              <a:t>Source: </a:t>
            </a:r>
            <a:r>
              <a:rPr lang="en-US" altLang="en-US" sz="900" dirty="0" err="1">
                <a:solidFill>
                  <a:srgbClr val="4D4D4D"/>
                </a:solidFill>
                <a:latin typeface="Arial" pitchFamily="34" charset="0"/>
                <a:ea typeface="ＭＳ Ｐゴシック" pitchFamily="34" charset="-128"/>
              </a:rPr>
              <a:t>Platts</a:t>
            </a:r>
            <a:r>
              <a:rPr lang="en-US" altLang="en-US" sz="900">
                <a:solidFill>
                  <a:srgbClr val="4D4D4D"/>
                </a:solidFill>
                <a:latin typeface="Arial" pitchFamily="34" charset="0"/>
                <a:ea typeface="ＭＳ Ｐゴシック" pitchFamily="34" charset="-128"/>
              </a:rPr>
              <a:t> Nuclear News, Nuclear Energy Institute and Energy Information Administration (Department of Energy).</a:t>
            </a:r>
          </a:p>
          <a:p>
            <a:pPr marL="228549" indent="-228549">
              <a:lnSpc>
                <a:spcPct val="85000"/>
              </a:lnSpc>
              <a:spcBef>
                <a:spcPct val="50000"/>
              </a:spcBef>
              <a:buFontTx/>
              <a:buAutoNum type="arabicParenBoth"/>
            </a:pPr>
            <a:r>
              <a:rPr lang="en-US" altLang="en-US" sz="900" dirty="0">
                <a:solidFill>
                  <a:srgbClr val="4D4D4D"/>
                </a:solidFill>
                <a:latin typeface="Arial" pitchFamily="34" charset="0"/>
                <a:ea typeface="ＭＳ Ｐゴシック" pitchFamily="34" charset="-128"/>
              </a:rPr>
              <a:t>Exelon Fleet averages exclude Salem and CENG</a:t>
            </a:r>
          </a:p>
        </p:txBody>
      </p:sp>
      <p:sp>
        <p:nvSpPr>
          <p:cNvPr id="2" name="Slide Number Placeholder 1"/>
          <p:cNvSpPr>
            <a:spLocks noGrp="1"/>
          </p:cNvSpPr>
          <p:nvPr>
            <p:ph type="sldNum" sz="quarter" idx="10"/>
          </p:nvPr>
        </p:nvSpPr>
        <p:spPr/>
        <p:txBody>
          <a:bodyPr/>
          <a:lstStyle/>
          <a:p>
            <a:fld id="{65C5AF36-6E7E-4E13-B1B0-A5B973D50073}" type="slidenum">
              <a:rPr lang="en-US" smtClean="0"/>
              <a:pPr/>
              <a:t>3</a:t>
            </a:fld>
            <a:endParaRPr lang="en-US" dirty="0"/>
          </a:p>
        </p:txBody>
      </p:sp>
      <p:sp>
        <p:nvSpPr>
          <p:cNvPr id="3" name="Footer Placeholder 2"/>
          <p:cNvSpPr>
            <a:spLocks noGrp="1"/>
          </p:cNvSpPr>
          <p:nvPr>
            <p:ph type="ftr" sz="quarter" idx="11"/>
          </p:nvPr>
        </p:nvSpPr>
        <p:spPr/>
        <p:txBody>
          <a:bodyPr/>
          <a:lstStyle/>
          <a:p>
            <a:r>
              <a:rPr lang="en-US" smtClean="0"/>
              <a:t>4</a:t>
            </a:r>
            <a:endParaRPr lang="en-US" dirty="0"/>
          </a:p>
        </p:txBody>
      </p:sp>
    </p:spTree>
    <p:extLst>
      <p:ext uri="{BB962C8B-B14F-4D97-AF65-F5344CB8AC3E}">
        <p14:creationId xmlns:p14="http://schemas.microsoft.com/office/powerpoint/2010/main" val="3279127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itchFamily="34" charset="0"/>
                <a:cs typeface="Arial" charset="0"/>
              </a:defRPr>
            </a:lvl1pPr>
            <a:lvl2pPr marL="739775" indent="-282575">
              <a:defRPr>
                <a:solidFill>
                  <a:schemeClr val="tx1"/>
                </a:solidFill>
                <a:latin typeface="Franklin Gothic Book" pitchFamily="34" charset="0"/>
                <a:cs typeface="Arial" charset="0"/>
              </a:defRPr>
            </a:lvl2pPr>
            <a:lvl3pPr marL="1139825" indent="-225425">
              <a:defRPr>
                <a:solidFill>
                  <a:schemeClr val="tx1"/>
                </a:solidFill>
                <a:latin typeface="Franklin Gothic Book" pitchFamily="34" charset="0"/>
                <a:cs typeface="Arial" charset="0"/>
              </a:defRPr>
            </a:lvl3pPr>
            <a:lvl4pPr marL="1595438" indent="-225425">
              <a:defRPr>
                <a:solidFill>
                  <a:schemeClr val="tx1"/>
                </a:solidFill>
                <a:latin typeface="Franklin Gothic Book" pitchFamily="34" charset="0"/>
                <a:cs typeface="Arial" charset="0"/>
              </a:defRPr>
            </a:lvl4pPr>
            <a:lvl5pPr marL="2054225" indent="-225425">
              <a:defRPr>
                <a:solidFill>
                  <a:schemeClr val="tx1"/>
                </a:solidFill>
                <a:latin typeface="Franklin Gothic Book" pitchFamily="34" charset="0"/>
                <a:cs typeface="Arial" charset="0"/>
              </a:defRPr>
            </a:lvl5pPr>
            <a:lvl6pPr marL="2511425" indent="-225425" eaLnBrk="0" fontAlgn="base" hangingPunct="0">
              <a:spcBef>
                <a:spcPct val="0"/>
              </a:spcBef>
              <a:spcAft>
                <a:spcPct val="0"/>
              </a:spcAft>
              <a:defRPr>
                <a:solidFill>
                  <a:schemeClr val="tx1"/>
                </a:solidFill>
                <a:latin typeface="Franklin Gothic Book" pitchFamily="34" charset="0"/>
                <a:cs typeface="Arial" charset="0"/>
              </a:defRPr>
            </a:lvl6pPr>
            <a:lvl7pPr marL="2968625" indent="-225425" eaLnBrk="0" fontAlgn="base" hangingPunct="0">
              <a:spcBef>
                <a:spcPct val="0"/>
              </a:spcBef>
              <a:spcAft>
                <a:spcPct val="0"/>
              </a:spcAft>
              <a:defRPr>
                <a:solidFill>
                  <a:schemeClr val="tx1"/>
                </a:solidFill>
                <a:latin typeface="Franklin Gothic Book" pitchFamily="34" charset="0"/>
                <a:cs typeface="Arial" charset="0"/>
              </a:defRPr>
            </a:lvl7pPr>
            <a:lvl8pPr marL="3425825" indent="-225425" eaLnBrk="0" fontAlgn="base" hangingPunct="0">
              <a:spcBef>
                <a:spcPct val="0"/>
              </a:spcBef>
              <a:spcAft>
                <a:spcPct val="0"/>
              </a:spcAft>
              <a:defRPr>
                <a:solidFill>
                  <a:schemeClr val="tx1"/>
                </a:solidFill>
                <a:latin typeface="Franklin Gothic Book" pitchFamily="34" charset="0"/>
                <a:cs typeface="Arial" charset="0"/>
              </a:defRPr>
            </a:lvl8pPr>
            <a:lvl9pPr marL="3883025" indent="-225425" eaLnBrk="0" fontAlgn="base" hangingPunct="0">
              <a:spcBef>
                <a:spcPct val="0"/>
              </a:spcBef>
              <a:spcAft>
                <a:spcPct val="0"/>
              </a:spcAft>
              <a:defRPr>
                <a:solidFill>
                  <a:schemeClr val="tx1"/>
                </a:solidFill>
                <a:latin typeface="Franklin Gothic Book" pitchFamily="34" charset="0"/>
                <a:cs typeface="Arial" charset="0"/>
              </a:defRPr>
            </a:lvl9pPr>
          </a:lstStyle>
          <a:p>
            <a:endParaRPr lang="en-US" altLang="en-US">
              <a:latin typeface="Calibri" pitchFamily="34" charset="0"/>
            </a:endParaRPr>
          </a:p>
        </p:txBody>
      </p:sp>
    </p:spTree>
    <p:extLst>
      <p:ext uri="{BB962C8B-B14F-4D97-AF65-F5344CB8AC3E}">
        <p14:creationId xmlns:p14="http://schemas.microsoft.com/office/powerpoint/2010/main" val="1261603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pitchFamily="34" charset="0"/>
                <a:cs typeface="Arial" charset="0"/>
              </a:defRPr>
            </a:lvl1pPr>
            <a:lvl2pPr marL="741363" indent="-284163">
              <a:defRPr>
                <a:solidFill>
                  <a:schemeClr val="tx1"/>
                </a:solidFill>
                <a:latin typeface="Franklin Gothic Book" pitchFamily="34" charset="0"/>
                <a:cs typeface="Arial" charset="0"/>
              </a:defRPr>
            </a:lvl2pPr>
            <a:lvl3pPr marL="1141413" indent="-227013">
              <a:defRPr>
                <a:solidFill>
                  <a:schemeClr val="tx1"/>
                </a:solidFill>
                <a:latin typeface="Franklin Gothic Book" pitchFamily="34" charset="0"/>
                <a:cs typeface="Arial" charset="0"/>
              </a:defRPr>
            </a:lvl3pPr>
            <a:lvl4pPr marL="1598613" indent="-227013">
              <a:defRPr>
                <a:solidFill>
                  <a:schemeClr val="tx1"/>
                </a:solidFill>
                <a:latin typeface="Franklin Gothic Book" pitchFamily="34" charset="0"/>
                <a:cs typeface="Arial" charset="0"/>
              </a:defRPr>
            </a:lvl4pPr>
            <a:lvl5pPr marL="2055813" indent="-227013">
              <a:defRPr>
                <a:solidFill>
                  <a:schemeClr val="tx1"/>
                </a:solidFill>
                <a:latin typeface="Franklin Gothic Book" pitchFamily="34" charset="0"/>
                <a:cs typeface="Arial" charset="0"/>
              </a:defRPr>
            </a:lvl5pPr>
            <a:lvl6pPr marL="2513013" indent="-227013" eaLnBrk="0" fontAlgn="base" hangingPunct="0">
              <a:spcBef>
                <a:spcPct val="0"/>
              </a:spcBef>
              <a:spcAft>
                <a:spcPct val="0"/>
              </a:spcAft>
              <a:defRPr>
                <a:solidFill>
                  <a:schemeClr val="tx1"/>
                </a:solidFill>
                <a:latin typeface="Franklin Gothic Book" pitchFamily="34" charset="0"/>
                <a:cs typeface="Arial" charset="0"/>
              </a:defRPr>
            </a:lvl6pPr>
            <a:lvl7pPr marL="2970213" indent="-227013" eaLnBrk="0" fontAlgn="base" hangingPunct="0">
              <a:spcBef>
                <a:spcPct val="0"/>
              </a:spcBef>
              <a:spcAft>
                <a:spcPct val="0"/>
              </a:spcAft>
              <a:defRPr>
                <a:solidFill>
                  <a:schemeClr val="tx1"/>
                </a:solidFill>
                <a:latin typeface="Franklin Gothic Book" pitchFamily="34" charset="0"/>
                <a:cs typeface="Arial" charset="0"/>
              </a:defRPr>
            </a:lvl7pPr>
            <a:lvl8pPr marL="3427413" indent="-227013" eaLnBrk="0" fontAlgn="base" hangingPunct="0">
              <a:spcBef>
                <a:spcPct val="0"/>
              </a:spcBef>
              <a:spcAft>
                <a:spcPct val="0"/>
              </a:spcAft>
              <a:defRPr>
                <a:solidFill>
                  <a:schemeClr val="tx1"/>
                </a:solidFill>
                <a:latin typeface="Franklin Gothic Book" pitchFamily="34" charset="0"/>
                <a:cs typeface="Arial" charset="0"/>
              </a:defRPr>
            </a:lvl8pPr>
            <a:lvl9pPr marL="3884613" indent="-227013" eaLnBrk="0" fontAlgn="base" hangingPunct="0">
              <a:spcBef>
                <a:spcPct val="0"/>
              </a:spcBef>
              <a:spcAft>
                <a:spcPct val="0"/>
              </a:spcAft>
              <a:defRPr>
                <a:solidFill>
                  <a:schemeClr val="tx1"/>
                </a:solidFill>
                <a:latin typeface="Franklin Gothic Book" pitchFamily="34" charset="0"/>
                <a:cs typeface="Arial" charset="0"/>
              </a:defRPr>
            </a:lvl9pPr>
          </a:lstStyle>
          <a:p>
            <a:endParaRPr lang="en-US" altLang="en-US">
              <a:latin typeface="Calibri" pitchFamily="34" charset="0"/>
            </a:endParaRPr>
          </a:p>
        </p:txBody>
      </p:sp>
    </p:spTree>
    <p:extLst>
      <p:ext uri="{BB962C8B-B14F-4D97-AF65-F5344CB8AC3E}">
        <p14:creationId xmlns:p14="http://schemas.microsoft.com/office/powerpoint/2010/main" val="8102731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5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358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15963" indent="-274638">
              <a:spcBef>
                <a:spcPct val="30000"/>
              </a:spcBef>
              <a:defRPr sz="1200">
                <a:solidFill>
                  <a:schemeClr val="tx1"/>
                </a:solidFill>
                <a:latin typeface="Calibri" panose="020F0502020204030204" pitchFamily="34" charset="0"/>
              </a:defRPr>
            </a:lvl2pPr>
            <a:lvl3pPr marL="1103313" indent="-220663">
              <a:spcBef>
                <a:spcPct val="30000"/>
              </a:spcBef>
              <a:defRPr sz="1200">
                <a:solidFill>
                  <a:schemeClr val="tx1"/>
                </a:solidFill>
                <a:latin typeface="Calibri" panose="020F0502020204030204" pitchFamily="34" charset="0"/>
              </a:defRPr>
            </a:lvl3pPr>
            <a:lvl4pPr marL="1544638" indent="-220663">
              <a:spcBef>
                <a:spcPct val="30000"/>
              </a:spcBef>
              <a:defRPr sz="1200">
                <a:solidFill>
                  <a:schemeClr val="tx1"/>
                </a:solidFill>
                <a:latin typeface="Calibri" panose="020F0502020204030204" pitchFamily="34" charset="0"/>
              </a:defRPr>
            </a:lvl4pPr>
            <a:lvl5pPr marL="1985963" indent="-220663">
              <a:spcBef>
                <a:spcPct val="30000"/>
              </a:spcBef>
              <a:defRPr sz="1200">
                <a:solidFill>
                  <a:schemeClr val="tx1"/>
                </a:solidFill>
                <a:latin typeface="Calibri" panose="020F0502020204030204" pitchFamily="34" charset="0"/>
              </a:defRPr>
            </a:lvl5pPr>
            <a:lvl6pPr marL="2443163" indent="-220663" eaLnBrk="0" fontAlgn="base" hangingPunct="0">
              <a:spcBef>
                <a:spcPct val="30000"/>
              </a:spcBef>
              <a:spcAft>
                <a:spcPct val="0"/>
              </a:spcAft>
              <a:defRPr sz="1200">
                <a:solidFill>
                  <a:schemeClr val="tx1"/>
                </a:solidFill>
                <a:latin typeface="Calibri" panose="020F0502020204030204" pitchFamily="34" charset="0"/>
              </a:defRPr>
            </a:lvl6pPr>
            <a:lvl7pPr marL="2900363" indent="-220663" eaLnBrk="0" fontAlgn="base" hangingPunct="0">
              <a:spcBef>
                <a:spcPct val="30000"/>
              </a:spcBef>
              <a:spcAft>
                <a:spcPct val="0"/>
              </a:spcAft>
              <a:defRPr sz="1200">
                <a:solidFill>
                  <a:schemeClr val="tx1"/>
                </a:solidFill>
                <a:latin typeface="Calibri" panose="020F0502020204030204" pitchFamily="34" charset="0"/>
              </a:defRPr>
            </a:lvl7pPr>
            <a:lvl8pPr marL="3357563" indent="-220663" eaLnBrk="0" fontAlgn="base" hangingPunct="0">
              <a:spcBef>
                <a:spcPct val="30000"/>
              </a:spcBef>
              <a:spcAft>
                <a:spcPct val="0"/>
              </a:spcAft>
              <a:defRPr sz="1200">
                <a:solidFill>
                  <a:schemeClr val="tx1"/>
                </a:solidFill>
                <a:latin typeface="Calibri" panose="020F0502020204030204" pitchFamily="34" charset="0"/>
              </a:defRPr>
            </a:lvl8pPr>
            <a:lvl9pPr marL="3814763" indent="-22066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B5CE80B-088A-4086-957C-7E0D319D6528}" type="slidenum">
              <a:rPr lang="en-US" altLang="en-US" sz="1100" smtClean="0"/>
              <a:pPr>
                <a:spcBef>
                  <a:spcPct val="0"/>
                </a:spcBef>
              </a:pPr>
              <a:t>11</a:t>
            </a:fld>
            <a:endParaRPr lang="en-US" altLang="en-US" sz="1100" smtClean="0"/>
          </a:p>
        </p:txBody>
      </p:sp>
    </p:spTree>
    <p:extLst>
      <p:ext uri="{BB962C8B-B14F-4D97-AF65-F5344CB8AC3E}">
        <p14:creationId xmlns:p14="http://schemas.microsoft.com/office/powerpoint/2010/main" val="30359737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65C5AF36-6E7E-4E13-B1B0-A5B973D50073}" type="slidenum">
              <a:rPr lang="en-US" smtClean="0"/>
              <a:pPr/>
              <a:t>13</a:t>
            </a:fld>
            <a:endParaRPr lang="en-US" dirty="0"/>
          </a:p>
        </p:txBody>
      </p:sp>
    </p:spTree>
    <p:extLst>
      <p:ext uri="{BB962C8B-B14F-4D97-AF65-F5344CB8AC3E}">
        <p14:creationId xmlns:p14="http://schemas.microsoft.com/office/powerpoint/2010/main" val="27367394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5.jpeg"/><Relationship Id="rId3"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2.xml"/><Relationship Id="rId4" Type="http://schemas.openxmlformats.org/officeDocument/2006/relationships/image" Target="../media/image2.png"/><Relationship Id="rId5" Type="http://schemas.openxmlformats.org/officeDocument/2006/relationships/oleObject" Target="../embeddings/oleObject3.bin"/><Relationship Id="rId6" Type="http://schemas.openxmlformats.org/officeDocument/2006/relationships/image" Target="../media/image6.emf"/><Relationship Id="rId1" Type="http://schemas.openxmlformats.org/officeDocument/2006/relationships/vmlDrawing" Target="../drawings/vmlDrawing3.vml"/><Relationship Id="rId2" Type="http://schemas.openxmlformats.org/officeDocument/2006/relationships/tags" Target="../tags/tag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solidFill>
                <a:srgbClr val="2372B9"/>
              </a:solidFill>
            </a:endParaRPr>
          </a:p>
        </p:txBody>
      </p:sp>
      <p:sp>
        <p:nvSpPr>
          <p:cNvPr id="6" name="Slide Number Placeholder 5"/>
          <p:cNvSpPr>
            <a:spLocks noGrp="1"/>
          </p:cNvSpPr>
          <p:nvPr>
            <p:ph type="sldNum" sz="quarter" idx="12"/>
          </p:nvPr>
        </p:nvSpPr>
        <p:spPr/>
        <p:txBody>
          <a:bodyPr/>
          <a:lstStyle>
            <a:lvl1pPr algn="ctr">
              <a:defRPr sz="800"/>
            </a:lvl1pPr>
          </a:lstStyle>
          <a:p>
            <a:fld id="{2ED86176-D6A4-43D8-BE13-F18245AD9D39}" type="slidenum">
              <a:rPr lang="en-US" smtClean="0">
                <a:solidFill>
                  <a:srgbClr val="2372B9"/>
                </a:solidFill>
              </a:rPr>
              <a:pPr/>
              <a:t>‹#›</a:t>
            </a:fld>
            <a:endParaRPr lang="en-US" dirty="0">
              <a:solidFill>
                <a:srgbClr val="2372B9"/>
              </a:solidFill>
            </a:endParaRPr>
          </a:p>
        </p:txBody>
      </p:sp>
      <p:sp>
        <p:nvSpPr>
          <p:cNvPr id="4" name="Title 3"/>
          <p:cNvSpPr>
            <a:spLocks noGrp="1"/>
          </p:cNvSpPr>
          <p:nvPr>
            <p:ph type="title"/>
          </p:nvPr>
        </p:nvSpPr>
        <p:spPr/>
        <p:txBody>
          <a:bodyPr/>
          <a:lstStyle/>
          <a:p>
            <a:r>
              <a:rPr lang="en-US" smtClean="0"/>
              <a:t>Click to edit Master title style</a:t>
            </a:r>
            <a:endParaRPr lang="en-US"/>
          </a:p>
        </p:txBody>
      </p:sp>
      <p:sp>
        <p:nvSpPr>
          <p:cNvPr id="10" name="Text Placeholder 9"/>
          <p:cNvSpPr>
            <a:spLocks noGrp="1"/>
          </p:cNvSpPr>
          <p:nvPr>
            <p:ph type="body" sz="quarter" idx="15"/>
          </p:nvPr>
        </p:nvSpPr>
        <p:spPr>
          <a:xfrm>
            <a:off x="363538" y="903514"/>
            <a:ext cx="8412162" cy="540838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5874392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686405" y="2129731"/>
            <a:ext cx="7771190" cy="1470422"/>
          </a:xfrm>
        </p:spPr>
        <p:txBody>
          <a:bodyPr anchor="ctr"/>
          <a:lstStyle>
            <a:lvl1pPr algn="ctr">
              <a:defRPr sz="2800" b="0"/>
            </a:lvl1pPr>
          </a:lstStyle>
          <a:p>
            <a:r>
              <a:rPr lang="en-US"/>
              <a:t>Click to edit Master title style</a:t>
            </a:r>
          </a:p>
        </p:txBody>
      </p:sp>
      <p:sp>
        <p:nvSpPr>
          <p:cNvPr id="9219" name="Rectangle 3"/>
          <p:cNvSpPr>
            <a:spLocks noGrp="1" noChangeArrowheads="1"/>
          </p:cNvSpPr>
          <p:nvPr>
            <p:ph type="subTitle" idx="1"/>
          </p:nvPr>
        </p:nvSpPr>
        <p:spPr>
          <a:xfrm>
            <a:off x="1371298" y="3885903"/>
            <a:ext cx="6401405" cy="971847"/>
          </a:xfrm>
        </p:spPr>
        <p:txBody>
          <a:bodyPr/>
          <a:lstStyle>
            <a:lvl1pPr algn="ctr">
              <a:defRPr sz="2300" b="1">
                <a:solidFill>
                  <a:srgbClr val="0000FF"/>
                </a:solidFill>
              </a:defRPr>
            </a:lvl1pPr>
          </a:lstStyle>
          <a:p>
            <a:r>
              <a:rPr lang="en-US"/>
              <a:t>Click to edit Master subtitle style</a:t>
            </a:r>
          </a:p>
        </p:txBody>
      </p:sp>
      <p:sp>
        <p:nvSpPr>
          <p:cNvPr id="9" name="Rectangle 8"/>
          <p:cNvSpPr>
            <a:spLocks noGrp="1" noChangeArrowheads="1"/>
          </p:cNvSpPr>
          <p:nvPr>
            <p:ph type="ftr" sz="quarter" idx="10"/>
          </p:nvPr>
        </p:nvSpPr>
        <p:spPr/>
        <p:txBody>
          <a:bodyPr/>
          <a:lstStyle>
            <a:lvl1pPr>
              <a:defRPr/>
            </a:lvl1pPr>
          </a:lstStyle>
          <a:p>
            <a:pPr>
              <a:defRPr/>
            </a:pPr>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pic>
        <p:nvPicPr>
          <p:cNvPr id="7171" name="Picture 3" descr="C:\Users\peter.eatroff\Desktop\aCoverNoImg.png"/>
          <p:cNvPicPr>
            <a:picLocks noChangeAspect="1" noChangeArrowheads="1"/>
          </p:cNvPicPr>
          <p:nvPr/>
        </p:nvPicPr>
        <p:blipFill>
          <a:blip r:embed="rId2" cstate="print"/>
          <a:stretch>
            <a:fillRect/>
          </a:stretch>
        </p:blipFill>
        <p:spPr bwMode="auto">
          <a:xfrm>
            <a:off x="6962" y="0"/>
            <a:ext cx="912372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hasCustomPrompt="1"/>
          </p:nvPr>
        </p:nvSpPr>
        <p:spPr>
          <a:xfrm>
            <a:off x="363538" y="748138"/>
            <a:ext cx="7772400" cy="1470025"/>
          </a:xfrm>
        </p:spPr>
        <p:txBody>
          <a:bodyPr anchor="b" anchorCtr="0"/>
          <a:lstStyle>
            <a:lvl1pPr>
              <a:lnSpc>
                <a:spcPct val="90000"/>
              </a:lnSpc>
              <a:defRPr sz="4000">
                <a:solidFill>
                  <a:schemeClr val="tx1"/>
                </a:solidFill>
              </a:defRPr>
            </a:lvl1pPr>
          </a:lstStyle>
          <a:p>
            <a:r>
              <a:rPr lang="en-US" dirty="0" smtClean="0"/>
              <a:t>Click to edit Master</a:t>
            </a:r>
            <a:br>
              <a:rPr lang="en-US" dirty="0" smtClean="0"/>
            </a:br>
            <a:r>
              <a:rPr lang="en-US" dirty="0" smtClean="0"/>
              <a:t>title style</a:t>
            </a:r>
            <a:endParaRPr lang="en-US" dirty="0"/>
          </a:p>
        </p:txBody>
      </p:sp>
      <p:sp>
        <p:nvSpPr>
          <p:cNvPr id="3" name="Subtitle 2"/>
          <p:cNvSpPr>
            <a:spLocks noGrp="1"/>
          </p:cNvSpPr>
          <p:nvPr>
            <p:ph type="subTitle" idx="1"/>
          </p:nvPr>
        </p:nvSpPr>
        <p:spPr>
          <a:xfrm>
            <a:off x="363538" y="2217213"/>
            <a:ext cx="6400800" cy="448294"/>
          </a:xfrm>
        </p:spPr>
        <p:txBody>
          <a:bodyPr/>
          <a:lstStyle>
            <a:lvl1pPr marL="0" indent="0" algn="l">
              <a:lnSpc>
                <a:spcPct val="90000"/>
              </a:lnSpc>
              <a:buNone/>
              <a:defRPr sz="2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pic>
        <p:nvPicPr>
          <p:cNvPr id="8" name="Picture 7"/>
          <p:cNvPicPr>
            <a:picLocks noChangeAspect="1"/>
          </p:cNvPicPr>
          <p:nvPr/>
        </p:nvPicPr>
        <p:blipFill>
          <a:blip r:embed="rId3" cstate="print"/>
          <a:stretch>
            <a:fillRect/>
          </a:stretch>
        </p:blipFill>
        <p:spPr>
          <a:xfrm>
            <a:off x="6760815" y="6151419"/>
            <a:ext cx="2107096" cy="457200"/>
          </a:xfrm>
          <a:prstGeom prst="rect">
            <a:avLst/>
          </a:prstGeom>
        </p:spPr>
      </p:pic>
    </p:spTree>
    <p:extLst>
      <p:ext uri="{BB962C8B-B14F-4D97-AF65-F5344CB8AC3E}">
        <p14:creationId xmlns:p14="http://schemas.microsoft.com/office/powerpoint/2010/main" val="20894940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2_Image Title Slide">
    <p:bg bwMode="ltGray">
      <p:bgPr>
        <a:solidFill>
          <a:schemeClr val="bg1"/>
        </a:solidFill>
        <a:effectLst/>
      </p:bgPr>
    </p:bg>
    <p:spTree>
      <p:nvGrpSpPr>
        <p:cNvPr id="1" name=""/>
        <p:cNvGrpSpPr/>
        <p:nvPr/>
      </p:nvGrpSpPr>
      <p:grpSpPr>
        <a:xfrm>
          <a:off x="0" y="0"/>
          <a:ext cx="0" cy="0"/>
          <a:chOff x="0" y="0"/>
          <a:chExt cx="0" cy="0"/>
        </a:xfrm>
      </p:grpSpPr>
      <p:pic>
        <p:nvPicPr>
          <p:cNvPr id="6" name="Picture 5" descr="corner_image_lrg.jpg"/>
          <p:cNvPicPr>
            <a:picLocks noChangeAspect="1"/>
          </p:cNvPicPr>
          <p:nvPr/>
        </p:nvPicPr>
        <p:blipFill>
          <a:blip r:embed="rId2" cstate="print"/>
          <a:stretch>
            <a:fillRect/>
          </a:stretch>
        </p:blipFill>
        <p:spPr>
          <a:xfrm>
            <a:off x="1184459" y="1823756"/>
            <a:ext cx="7957706" cy="5065776"/>
          </a:xfrm>
          <a:prstGeom prst="rect">
            <a:avLst/>
          </a:prstGeom>
        </p:spPr>
      </p:pic>
      <p:sp>
        <p:nvSpPr>
          <p:cNvPr id="2" name="Title 1"/>
          <p:cNvSpPr>
            <a:spLocks noGrp="1"/>
          </p:cNvSpPr>
          <p:nvPr>
            <p:ph type="ctrTitle" hasCustomPrompt="1"/>
          </p:nvPr>
        </p:nvSpPr>
        <p:spPr>
          <a:xfrm>
            <a:off x="363538" y="1163763"/>
            <a:ext cx="4281487" cy="1470025"/>
          </a:xfrm>
        </p:spPr>
        <p:txBody>
          <a:bodyPr anchor="t" anchorCtr="0"/>
          <a:lstStyle>
            <a:lvl1pPr>
              <a:lnSpc>
                <a:spcPct val="90000"/>
              </a:lnSpc>
              <a:defRPr sz="3200">
                <a:solidFill>
                  <a:schemeClr val="tx1"/>
                </a:solidFill>
              </a:defRPr>
            </a:lvl1pPr>
          </a:lstStyle>
          <a:p>
            <a:r>
              <a:rPr lang="en-US" dirty="0" smtClean="0"/>
              <a:t>Click to edit Master</a:t>
            </a:r>
            <a:br>
              <a:rPr lang="en-US" dirty="0" smtClean="0"/>
            </a:br>
            <a:r>
              <a:rPr lang="en-US" dirty="0" smtClean="0"/>
              <a:t>title style</a:t>
            </a:r>
            <a:endParaRPr lang="en-US" dirty="0"/>
          </a:p>
        </p:txBody>
      </p:sp>
      <p:sp>
        <p:nvSpPr>
          <p:cNvPr id="3" name="Subtitle 2"/>
          <p:cNvSpPr>
            <a:spLocks noGrp="1"/>
          </p:cNvSpPr>
          <p:nvPr>
            <p:ph type="subTitle" idx="1"/>
          </p:nvPr>
        </p:nvSpPr>
        <p:spPr>
          <a:xfrm>
            <a:off x="351663" y="2164279"/>
            <a:ext cx="2771547" cy="448294"/>
          </a:xfrm>
        </p:spPr>
        <p:txBody>
          <a:bodyPr/>
          <a:lstStyle>
            <a:lvl1pPr marL="0" indent="0" algn="l">
              <a:lnSpc>
                <a:spcPct val="90000"/>
              </a:lnSpc>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9" name="Picture 8"/>
          <p:cNvPicPr>
            <a:picLocks noChangeAspect="1"/>
          </p:cNvPicPr>
          <p:nvPr/>
        </p:nvPicPr>
        <p:blipFill>
          <a:blip r:embed="rId3" cstate="print"/>
          <a:stretch>
            <a:fillRect/>
          </a:stretch>
        </p:blipFill>
        <p:spPr>
          <a:xfrm>
            <a:off x="369533" y="319088"/>
            <a:ext cx="2107096" cy="457200"/>
          </a:xfrm>
          <a:prstGeom prst="rect">
            <a:avLst/>
          </a:prstGeom>
        </p:spPr>
      </p:pic>
    </p:spTree>
    <p:extLst>
      <p:ext uri="{BB962C8B-B14F-4D97-AF65-F5344CB8AC3E}">
        <p14:creationId xmlns:p14="http://schemas.microsoft.com/office/powerpoint/2010/main" val="17818357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Agenda">
    <p:spTree>
      <p:nvGrpSpPr>
        <p:cNvPr id="1" name=""/>
        <p:cNvGrpSpPr/>
        <p:nvPr/>
      </p:nvGrpSpPr>
      <p:grpSpPr>
        <a:xfrm>
          <a:off x="0" y="0"/>
          <a:ext cx="0" cy="0"/>
          <a:chOff x="0" y="0"/>
          <a:chExt cx="0" cy="0"/>
        </a:xfrm>
      </p:grpSpPr>
      <p:sp>
        <p:nvSpPr>
          <p:cNvPr id="4" name="Rectangle 3"/>
          <p:cNvSpPr/>
          <p:nvPr/>
        </p:nvSpPr>
        <p:spPr>
          <a:xfrm>
            <a:off x="0" y="626165"/>
            <a:ext cx="9144000" cy="367748"/>
          </a:xfrm>
          <a:prstGeom prst="rect">
            <a:avLst/>
          </a:prstGeom>
          <a:solidFill>
            <a:srgbClr val="FFFFFF"/>
          </a:solid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smtClean="0">
              <a:solidFill>
                <a:schemeClr val="bg1"/>
              </a:solidFill>
            </a:endParaRPr>
          </a:p>
        </p:txBody>
      </p:sp>
      <p:sp>
        <p:nvSpPr>
          <p:cNvPr id="2" name="Title 1"/>
          <p:cNvSpPr>
            <a:spLocks noGrp="1"/>
          </p:cNvSpPr>
          <p:nvPr>
            <p:ph type="title"/>
          </p:nvPr>
        </p:nvSpPr>
        <p:spPr>
          <a:xfrm>
            <a:off x="363538" y="1211263"/>
            <a:ext cx="8412162" cy="498784"/>
          </a:xfrm>
        </p:spPr>
        <p:txBody>
          <a:bodyPr/>
          <a:lstStyle>
            <a:lvl1pPr>
              <a:defRPr>
                <a:solidFill>
                  <a:schemeClr val="accent3"/>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3538" y="2054225"/>
            <a:ext cx="8412162" cy="4348163"/>
          </a:xfrm>
        </p:spPr>
        <p:txBody>
          <a:bodyPr/>
          <a:lstStyle>
            <a:lvl1pPr>
              <a:spcBef>
                <a:spcPts val="600"/>
              </a:spcBef>
              <a:defRPr sz="2400"/>
            </a:lvl1pPr>
            <a:lvl2pPr marL="225425" indent="-225425">
              <a:defRPr sz="2400"/>
            </a:lvl2pPr>
            <a:lvl3pPr marL="461963" indent="-231775">
              <a:defRPr sz="2000"/>
            </a:lvl3pPr>
            <a:lvl4pPr marL="625475" indent="-171450">
              <a:defRPr/>
            </a:lvl4pPr>
            <a:lvl5pPr marL="739775" indent="-1143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US" dirty="0" smtClean="0">
              <a:solidFill>
                <a:srgbClr val="2372B9"/>
              </a:solidFill>
            </a:endParaRPr>
          </a:p>
        </p:txBody>
      </p:sp>
      <p:sp>
        <p:nvSpPr>
          <p:cNvPr id="6" name="Slide Number Placeholder 5"/>
          <p:cNvSpPr>
            <a:spLocks noGrp="1"/>
          </p:cNvSpPr>
          <p:nvPr>
            <p:ph type="sldNum" sz="quarter" idx="12"/>
          </p:nvPr>
        </p:nvSpPr>
        <p:spPr/>
        <p:txBody>
          <a:bodyPr/>
          <a:lstStyle/>
          <a:p>
            <a:fld id="{2ED86176-D6A4-43D8-BE13-F18245AD9D39}" type="slidenum">
              <a:rPr lang="en-US" smtClean="0">
                <a:solidFill>
                  <a:srgbClr val="2372B9"/>
                </a:solidFill>
              </a:rPr>
              <a:pPr/>
              <a:t>‹#›</a:t>
            </a:fld>
            <a:endParaRPr lang="en-US" dirty="0">
              <a:solidFill>
                <a:srgbClr val="2372B9"/>
              </a:solidFill>
            </a:endParaRPr>
          </a:p>
        </p:txBody>
      </p:sp>
    </p:spTree>
    <p:extLst>
      <p:ext uri="{BB962C8B-B14F-4D97-AF65-F5344CB8AC3E}">
        <p14:creationId xmlns:p14="http://schemas.microsoft.com/office/powerpoint/2010/main" val="22384691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able of Contents">
    <p:spTree>
      <p:nvGrpSpPr>
        <p:cNvPr id="1" name=""/>
        <p:cNvGrpSpPr/>
        <p:nvPr/>
      </p:nvGrpSpPr>
      <p:grpSpPr>
        <a:xfrm>
          <a:off x="0" y="0"/>
          <a:ext cx="0" cy="0"/>
          <a:chOff x="0" y="0"/>
          <a:chExt cx="0" cy="0"/>
        </a:xfrm>
      </p:grpSpPr>
      <p:sp>
        <p:nvSpPr>
          <p:cNvPr id="8" name="Rectangle 7"/>
          <p:cNvSpPr/>
          <p:nvPr/>
        </p:nvSpPr>
        <p:spPr>
          <a:xfrm>
            <a:off x="0" y="626165"/>
            <a:ext cx="9144000" cy="367748"/>
          </a:xfrm>
          <a:prstGeom prst="rect">
            <a:avLst/>
          </a:prstGeom>
          <a:solidFill>
            <a:srgbClr val="FFFFFF"/>
          </a:solid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smtClean="0">
              <a:solidFill>
                <a:schemeClr val="bg1"/>
              </a:solidFill>
            </a:endParaRPr>
          </a:p>
        </p:txBody>
      </p:sp>
      <p:sp>
        <p:nvSpPr>
          <p:cNvPr id="2" name="Title 1"/>
          <p:cNvSpPr>
            <a:spLocks noGrp="1"/>
          </p:cNvSpPr>
          <p:nvPr>
            <p:ph type="title"/>
          </p:nvPr>
        </p:nvSpPr>
        <p:spPr>
          <a:xfrm>
            <a:off x="363538" y="0"/>
            <a:ext cx="8412162" cy="728663"/>
          </a:xfrm>
        </p:spPr>
        <p:txBody>
          <a:bodyPr/>
          <a:lstStyle>
            <a:lvl1pPr>
              <a:defRPr>
                <a:solidFill>
                  <a:schemeClr val="accent3"/>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3538" y="1003300"/>
            <a:ext cx="8412162" cy="5399088"/>
          </a:xfrm>
        </p:spPr>
        <p:txBody>
          <a:bodyPr/>
          <a:lstStyle>
            <a:lvl1pPr marL="1033463" indent="-1033463">
              <a:spcBef>
                <a:spcPts val="600"/>
              </a:spcBef>
              <a:tabLst>
                <a:tab pos="796925" algn="r"/>
                <a:tab pos="1033463" algn="l"/>
              </a:tabLst>
              <a:defRPr sz="1600"/>
            </a:lvl1pPr>
            <a:lvl2pPr marL="1258888" indent="-225425">
              <a:defRPr sz="1600"/>
            </a:lvl2pPr>
            <a:lvl3pPr marL="1423988" indent="-171450">
              <a:defRPr sz="1600"/>
            </a:lvl3pPr>
            <a:lvl4pPr marL="1606550" indent="-171450">
              <a:defRPr sz="1600"/>
            </a:lvl4pPr>
            <a:lvl5pPr marL="1709738" indent="-114300">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US" dirty="0" smtClean="0">
              <a:solidFill>
                <a:srgbClr val="2372B9"/>
              </a:solidFill>
            </a:endParaRPr>
          </a:p>
        </p:txBody>
      </p:sp>
      <p:sp>
        <p:nvSpPr>
          <p:cNvPr id="6" name="Slide Number Placeholder 5"/>
          <p:cNvSpPr>
            <a:spLocks noGrp="1"/>
          </p:cNvSpPr>
          <p:nvPr>
            <p:ph type="sldNum" sz="quarter" idx="12"/>
          </p:nvPr>
        </p:nvSpPr>
        <p:spPr/>
        <p:txBody>
          <a:bodyPr/>
          <a:lstStyle/>
          <a:p>
            <a:fld id="{2ED86176-D6A4-43D8-BE13-F18245AD9D39}" type="slidenum">
              <a:rPr lang="en-US" smtClean="0">
                <a:solidFill>
                  <a:srgbClr val="2372B9"/>
                </a:solidFill>
              </a:rPr>
              <a:pPr/>
              <a:t>‹#›</a:t>
            </a:fld>
            <a:endParaRPr lang="en-US" dirty="0">
              <a:solidFill>
                <a:srgbClr val="2372B9"/>
              </a:solidFill>
            </a:endParaRPr>
          </a:p>
        </p:txBody>
      </p:sp>
    </p:spTree>
    <p:extLst>
      <p:ext uri="{BB962C8B-B14F-4D97-AF65-F5344CB8AC3E}">
        <p14:creationId xmlns:p14="http://schemas.microsoft.com/office/powerpoint/2010/main" val="21412408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ection Divider">
    <p:spTree>
      <p:nvGrpSpPr>
        <p:cNvPr id="1" name=""/>
        <p:cNvGrpSpPr/>
        <p:nvPr/>
      </p:nvGrpSpPr>
      <p:grpSpPr>
        <a:xfrm>
          <a:off x="0" y="0"/>
          <a:ext cx="0" cy="0"/>
          <a:chOff x="0" y="0"/>
          <a:chExt cx="0" cy="0"/>
        </a:xfrm>
      </p:grpSpPr>
      <p:sp>
        <p:nvSpPr>
          <p:cNvPr id="8" name="Rectangle 7"/>
          <p:cNvSpPr/>
          <p:nvPr/>
        </p:nvSpPr>
        <p:spPr>
          <a:xfrm>
            <a:off x="0" y="626165"/>
            <a:ext cx="9144000" cy="367748"/>
          </a:xfrm>
          <a:prstGeom prst="rect">
            <a:avLst/>
          </a:prstGeom>
          <a:solidFill>
            <a:srgbClr val="FFFFFF"/>
          </a:solid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smtClean="0">
              <a:solidFill>
                <a:schemeClr val="bg1"/>
              </a:solidFill>
            </a:endParaRPr>
          </a:p>
        </p:txBody>
      </p:sp>
      <p:sp>
        <p:nvSpPr>
          <p:cNvPr id="3" name="Content Placeholder 2"/>
          <p:cNvSpPr>
            <a:spLocks noGrp="1"/>
          </p:cNvSpPr>
          <p:nvPr>
            <p:ph idx="1"/>
          </p:nvPr>
        </p:nvSpPr>
        <p:spPr>
          <a:xfrm>
            <a:off x="363538" y="2054225"/>
            <a:ext cx="8412162" cy="4348163"/>
          </a:xfrm>
        </p:spPr>
        <p:txBody>
          <a:bodyPr/>
          <a:lstStyle>
            <a:lvl1pPr>
              <a:spcBef>
                <a:spcPts val="600"/>
              </a:spcBef>
              <a:defRPr sz="2400"/>
            </a:lvl1pPr>
            <a:lvl2pPr marL="225425" indent="-225425">
              <a:defRPr sz="2400"/>
            </a:lvl2pPr>
            <a:lvl3pPr marL="457200" indent="-227013">
              <a:defRPr sz="2400"/>
            </a:lvl3pPr>
            <a:lvl4pPr marL="690563" indent="-231775">
              <a:defRPr sz="2400"/>
            </a:lvl4pPr>
            <a:lvl5pPr marL="914400" indent="-233363">
              <a:defRPr sz="2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US" dirty="0" smtClean="0">
              <a:solidFill>
                <a:srgbClr val="2372B9"/>
              </a:solidFill>
            </a:endParaRPr>
          </a:p>
        </p:txBody>
      </p:sp>
      <p:sp>
        <p:nvSpPr>
          <p:cNvPr id="6" name="Slide Number Placeholder 5"/>
          <p:cNvSpPr>
            <a:spLocks noGrp="1"/>
          </p:cNvSpPr>
          <p:nvPr>
            <p:ph type="sldNum" sz="quarter" idx="12"/>
          </p:nvPr>
        </p:nvSpPr>
        <p:spPr/>
        <p:txBody>
          <a:bodyPr/>
          <a:lstStyle/>
          <a:p>
            <a:fld id="{2ED86176-D6A4-43D8-BE13-F18245AD9D39}" type="slidenum">
              <a:rPr lang="en-US" smtClean="0">
                <a:solidFill>
                  <a:srgbClr val="2372B9"/>
                </a:solidFill>
              </a:rPr>
              <a:pPr/>
              <a:t>‹#›</a:t>
            </a:fld>
            <a:endParaRPr lang="en-US" dirty="0">
              <a:solidFill>
                <a:srgbClr val="2372B9"/>
              </a:solidFill>
            </a:endParaRPr>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855253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chorCtr="0"/>
          <a:lstStyle>
            <a:lvl1pPr>
              <a:defRPr>
                <a:solidFill>
                  <a:schemeClr val="accent3"/>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3538" y="1003300"/>
            <a:ext cx="8412162" cy="53990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US" dirty="0">
              <a:solidFill>
                <a:srgbClr val="2372B9"/>
              </a:solidFill>
            </a:endParaRPr>
          </a:p>
        </p:txBody>
      </p:sp>
      <p:sp>
        <p:nvSpPr>
          <p:cNvPr id="6" name="Slide Number Placeholder 5"/>
          <p:cNvSpPr>
            <a:spLocks noGrp="1"/>
          </p:cNvSpPr>
          <p:nvPr>
            <p:ph type="sldNum" sz="quarter" idx="12"/>
          </p:nvPr>
        </p:nvSpPr>
        <p:spPr/>
        <p:txBody>
          <a:bodyPr/>
          <a:lstStyle/>
          <a:p>
            <a:fld id="{2ED86176-D6A4-43D8-BE13-F18245AD9D39}" type="slidenum">
              <a:rPr lang="en-US" smtClean="0">
                <a:solidFill>
                  <a:srgbClr val="2372B9"/>
                </a:solidFill>
              </a:rPr>
              <a:pPr/>
              <a:t>‹#›</a:t>
            </a:fld>
            <a:endParaRPr lang="en-US" dirty="0">
              <a:solidFill>
                <a:srgbClr val="2372B9"/>
              </a:solidFill>
            </a:endParaRPr>
          </a:p>
        </p:txBody>
      </p:sp>
    </p:spTree>
    <p:extLst>
      <p:ext uri="{BB962C8B-B14F-4D97-AF65-F5344CB8AC3E}">
        <p14:creationId xmlns:p14="http://schemas.microsoft.com/office/powerpoint/2010/main" val="37120469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2 Column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63538" y="1003300"/>
            <a:ext cx="4117975" cy="53990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US" dirty="0">
              <a:solidFill>
                <a:srgbClr val="2372B9"/>
              </a:solidFill>
            </a:endParaRPr>
          </a:p>
        </p:txBody>
      </p:sp>
      <p:sp>
        <p:nvSpPr>
          <p:cNvPr id="6" name="Slide Number Placeholder 5"/>
          <p:cNvSpPr>
            <a:spLocks noGrp="1"/>
          </p:cNvSpPr>
          <p:nvPr>
            <p:ph type="sldNum" sz="quarter" idx="12"/>
          </p:nvPr>
        </p:nvSpPr>
        <p:spPr/>
        <p:txBody>
          <a:bodyPr/>
          <a:lstStyle/>
          <a:p>
            <a:fld id="{2ED86176-D6A4-43D8-BE13-F18245AD9D39}" type="slidenum">
              <a:rPr lang="en-US" smtClean="0">
                <a:solidFill>
                  <a:srgbClr val="2372B9"/>
                </a:solidFill>
              </a:rPr>
              <a:pPr/>
              <a:t>‹#›</a:t>
            </a:fld>
            <a:endParaRPr lang="en-US" dirty="0">
              <a:solidFill>
                <a:srgbClr val="2372B9"/>
              </a:solidFill>
            </a:endParaRPr>
          </a:p>
        </p:txBody>
      </p:sp>
      <p:sp>
        <p:nvSpPr>
          <p:cNvPr id="7" name="Content Placeholder 2"/>
          <p:cNvSpPr>
            <a:spLocks noGrp="1"/>
          </p:cNvSpPr>
          <p:nvPr>
            <p:ph idx="13"/>
          </p:nvPr>
        </p:nvSpPr>
        <p:spPr>
          <a:xfrm>
            <a:off x="4665662" y="1003300"/>
            <a:ext cx="4110037" cy="53990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246139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4 Quadra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63538" y="860913"/>
            <a:ext cx="4117975" cy="334963"/>
          </a:xfrm>
        </p:spPr>
        <p:txBody>
          <a:bodyPr anchor="b" anchorCtr="0"/>
          <a:lstStyle>
            <a:lvl1pPr>
              <a:defRPr lang="en-US" sz="1400" kern="1200" dirty="0" smtClean="0">
                <a:solidFill>
                  <a:schemeClr val="accent3"/>
                </a:solidFill>
                <a:latin typeface="+mj-lt"/>
                <a:ea typeface="+mn-ea"/>
                <a:cs typeface="+mn-cs"/>
              </a:defRPr>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D86176-D6A4-43D8-BE13-F18245AD9D39}" type="slidenum">
              <a:rPr lang="en-US" smtClean="0"/>
              <a:pPr/>
              <a:t>‹#›</a:t>
            </a:fld>
            <a:endParaRPr lang="en-US" dirty="0"/>
          </a:p>
        </p:txBody>
      </p:sp>
      <p:sp>
        <p:nvSpPr>
          <p:cNvPr id="7" name="Content Placeholder 2"/>
          <p:cNvSpPr>
            <a:spLocks noGrp="1"/>
          </p:cNvSpPr>
          <p:nvPr>
            <p:ph idx="13"/>
          </p:nvPr>
        </p:nvSpPr>
        <p:spPr>
          <a:xfrm>
            <a:off x="4665662" y="860913"/>
            <a:ext cx="4110037" cy="334963"/>
          </a:xfrm>
        </p:spPr>
        <p:txBody>
          <a:bodyPr anchor="b" anchorCtr="0"/>
          <a:lstStyle>
            <a:lvl1pPr>
              <a:defRPr lang="en-US" sz="1400" kern="1200" dirty="0" smtClean="0">
                <a:solidFill>
                  <a:schemeClr val="accent3"/>
                </a:solidFill>
                <a:latin typeface="+mj-lt"/>
                <a:ea typeface="+mn-ea"/>
                <a:cs typeface="+mn-cs"/>
              </a:defRPr>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0" name="Straight Connector 9"/>
          <p:cNvCxnSpPr/>
          <p:nvPr/>
        </p:nvCxnSpPr>
        <p:spPr>
          <a:xfrm>
            <a:off x="4665663" y="1201446"/>
            <a:ext cx="4110037"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71476" y="1201446"/>
            <a:ext cx="4110037"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Content Placeholder 2"/>
          <p:cNvSpPr>
            <a:spLocks noGrp="1"/>
          </p:cNvSpPr>
          <p:nvPr>
            <p:ph idx="14"/>
          </p:nvPr>
        </p:nvSpPr>
        <p:spPr>
          <a:xfrm>
            <a:off x="363538" y="3365574"/>
            <a:ext cx="4117975" cy="334963"/>
          </a:xfrm>
        </p:spPr>
        <p:txBody>
          <a:bodyPr anchor="b" anchorCtr="0"/>
          <a:lstStyle>
            <a:lvl1pPr>
              <a:defRPr lang="en-US" sz="1400" kern="1200" dirty="0" smtClean="0">
                <a:solidFill>
                  <a:schemeClr val="accent3"/>
                </a:solidFill>
                <a:latin typeface="+mj-lt"/>
                <a:ea typeface="+mn-ea"/>
                <a:cs typeface="+mn-cs"/>
              </a:defRPr>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2"/>
          <p:cNvSpPr>
            <a:spLocks noGrp="1"/>
          </p:cNvSpPr>
          <p:nvPr>
            <p:ph idx="15"/>
          </p:nvPr>
        </p:nvSpPr>
        <p:spPr>
          <a:xfrm>
            <a:off x="4665662" y="3365574"/>
            <a:ext cx="4110037" cy="334963"/>
          </a:xfrm>
        </p:spPr>
        <p:txBody>
          <a:bodyPr anchor="b" anchorCtr="0"/>
          <a:lstStyle>
            <a:lvl1pPr>
              <a:defRPr lang="en-US" sz="1400" kern="1200" dirty="0" smtClean="0">
                <a:solidFill>
                  <a:schemeClr val="accent3"/>
                </a:solidFill>
                <a:latin typeface="+mj-lt"/>
                <a:ea typeface="+mn-ea"/>
                <a:cs typeface="+mn-cs"/>
              </a:defRPr>
            </a:lvl1pPr>
            <a:lvl2pPr>
              <a:defRPr sz="1400"/>
            </a:lvl2pPr>
            <a:lvl3pPr>
              <a:defRPr sz="14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4" name="Straight Connector 13"/>
          <p:cNvCxnSpPr/>
          <p:nvPr/>
        </p:nvCxnSpPr>
        <p:spPr>
          <a:xfrm>
            <a:off x="4665663" y="3706107"/>
            <a:ext cx="4110037"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71476" y="3706107"/>
            <a:ext cx="4110037"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40543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endParaRPr lang="en-US" dirty="0">
              <a:solidFill>
                <a:srgbClr val="2372B9"/>
              </a:solidFill>
            </a:endParaRPr>
          </a:p>
        </p:txBody>
      </p:sp>
      <p:sp>
        <p:nvSpPr>
          <p:cNvPr id="5" name="Slide Number Placeholder 4"/>
          <p:cNvSpPr>
            <a:spLocks noGrp="1"/>
          </p:cNvSpPr>
          <p:nvPr>
            <p:ph type="sldNum" sz="quarter" idx="12"/>
          </p:nvPr>
        </p:nvSpPr>
        <p:spPr/>
        <p:txBody>
          <a:bodyPr/>
          <a:lstStyle/>
          <a:p>
            <a:fld id="{2ED86176-D6A4-43D8-BE13-F18245AD9D39}" type="slidenum">
              <a:rPr lang="en-US" smtClean="0">
                <a:solidFill>
                  <a:srgbClr val="2372B9"/>
                </a:solidFill>
              </a:rPr>
              <a:pPr/>
              <a:t>‹#›</a:t>
            </a:fld>
            <a:endParaRPr lang="en-US" dirty="0">
              <a:solidFill>
                <a:srgbClr val="2372B9"/>
              </a:solidFill>
            </a:endParaRPr>
          </a:p>
        </p:txBody>
      </p:sp>
    </p:spTree>
    <p:extLst>
      <p:ext uri="{BB962C8B-B14F-4D97-AF65-F5344CB8AC3E}">
        <p14:creationId xmlns:p14="http://schemas.microsoft.com/office/powerpoint/2010/main" val="824637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2 Column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63538" y="806450"/>
            <a:ext cx="4117975" cy="55959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US" dirty="0">
              <a:solidFill>
                <a:srgbClr val="2372B9"/>
              </a:solidFill>
            </a:endParaRPr>
          </a:p>
        </p:txBody>
      </p:sp>
      <p:sp>
        <p:nvSpPr>
          <p:cNvPr id="6" name="Slide Number Placeholder 5"/>
          <p:cNvSpPr>
            <a:spLocks noGrp="1"/>
          </p:cNvSpPr>
          <p:nvPr>
            <p:ph type="sldNum" sz="quarter" idx="12"/>
          </p:nvPr>
        </p:nvSpPr>
        <p:spPr/>
        <p:txBody>
          <a:bodyPr/>
          <a:lstStyle/>
          <a:p>
            <a:fld id="{2ED86176-D6A4-43D8-BE13-F18245AD9D39}" type="slidenum">
              <a:rPr lang="en-US" smtClean="0">
                <a:solidFill>
                  <a:srgbClr val="2372B9"/>
                </a:solidFill>
              </a:rPr>
              <a:pPr/>
              <a:t>‹#›</a:t>
            </a:fld>
            <a:endParaRPr lang="en-US" dirty="0">
              <a:solidFill>
                <a:srgbClr val="2372B9"/>
              </a:solidFill>
            </a:endParaRPr>
          </a:p>
        </p:txBody>
      </p:sp>
      <p:sp>
        <p:nvSpPr>
          <p:cNvPr id="7" name="Content Placeholder 2"/>
          <p:cNvSpPr>
            <a:spLocks noGrp="1"/>
          </p:cNvSpPr>
          <p:nvPr>
            <p:ph idx="13"/>
          </p:nvPr>
        </p:nvSpPr>
        <p:spPr>
          <a:xfrm>
            <a:off x="4665662" y="806450"/>
            <a:ext cx="4110037" cy="55959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2461396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Process Flow">
    <p:spTree>
      <p:nvGrpSpPr>
        <p:cNvPr id="1" name=""/>
        <p:cNvGrpSpPr/>
        <p:nvPr/>
      </p:nvGrpSpPr>
      <p:grpSpPr>
        <a:xfrm>
          <a:off x="0" y="0"/>
          <a:ext cx="0" cy="0"/>
          <a:chOff x="0" y="0"/>
          <a:chExt cx="0" cy="0"/>
        </a:xfrm>
      </p:grpSpPr>
      <p:sp>
        <p:nvSpPr>
          <p:cNvPr id="14" name="Text Placeholder 5"/>
          <p:cNvSpPr>
            <a:spLocks noGrp="1"/>
          </p:cNvSpPr>
          <p:nvPr>
            <p:ph type="body" sz="quarter" idx="17"/>
          </p:nvPr>
        </p:nvSpPr>
        <p:spPr>
          <a:xfrm>
            <a:off x="6587424" y="817866"/>
            <a:ext cx="2188276" cy="840489"/>
          </a:xfrm>
          <a:prstGeom prst="homePlate">
            <a:avLst>
              <a:gd name="adj" fmla="val 38615"/>
            </a:avLst>
          </a:prstGeom>
          <a:solidFill>
            <a:schemeClr val="tx1"/>
          </a:solidFill>
          <a:ln w="19050">
            <a:solidFill>
              <a:schemeClr val="bg1"/>
            </a:solidFill>
          </a:ln>
        </p:spPr>
        <p:txBody>
          <a:bodyPr vert="horz" lIns="731520" tIns="91440" rIns="91440" bIns="91440" rtlCol="0" anchor="ctr" anchorCtr="0">
            <a:noAutofit/>
          </a:bodyPr>
          <a:lstStyle>
            <a:lvl1pPr>
              <a:defRPr lang="en-US" sz="1600" dirty="0" smtClean="0">
                <a:solidFill>
                  <a:schemeClr val="bg1"/>
                </a:solidFill>
                <a:latin typeface="+mj-lt"/>
              </a:defRPr>
            </a:lvl1pPr>
            <a:lvl2pPr>
              <a:defRPr lang="en-US" sz="1400" dirty="0" smtClean="0">
                <a:solidFill>
                  <a:schemeClr val="bg1"/>
                </a:solidFill>
              </a:defRPr>
            </a:lvl2pPr>
            <a:lvl3pPr>
              <a:defRPr lang="en-US" sz="1200" dirty="0" smtClean="0">
                <a:solidFill>
                  <a:schemeClr val="bg1"/>
                </a:solidFill>
              </a:defRPr>
            </a:lvl3pPr>
            <a:lvl4pPr>
              <a:defRPr lang="en-US" sz="1100" dirty="0" smtClean="0">
                <a:solidFill>
                  <a:schemeClr val="bg1"/>
                </a:solidFill>
              </a:defRPr>
            </a:lvl4pPr>
            <a:lvl5pPr>
              <a:defRPr lang="en-US" sz="1050" dirty="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5"/>
          <p:cNvSpPr>
            <a:spLocks noGrp="1"/>
          </p:cNvSpPr>
          <p:nvPr>
            <p:ph type="body" sz="quarter" idx="16"/>
          </p:nvPr>
        </p:nvSpPr>
        <p:spPr>
          <a:xfrm>
            <a:off x="4964111" y="817866"/>
            <a:ext cx="2188276" cy="840489"/>
          </a:xfrm>
          <a:prstGeom prst="homePlate">
            <a:avLst>
              <a:gd name="adj" fmla="val 38615"/>
            </a:avLst>
          </a:prstGeom>
          <a:solidFill>
            <a:schemeClr val="tx1"/>
          </a:solidFill>
          <a:ln w="19050">
            <a:solidFill>
              <a:schemeClr val="bg1"/>
            </a:solidFill>
          </a:ln>
        </p:spPr>
        <p:txBody>
          <a:bodyPr vert="horz" lIns="731520" tIns="91440" rIns="91440" bIns="91440" rtlCol="0" anchor="ctr" anchorCtr="0">
            <a:noAutofit/>
          </a:bodyPr>
          <a:lstStyle>
            <a:lvl1pPr>
              <a:defRPr lang="en-US" sz="1600" dirty="0" smtClean="0">
                <a:solidFill>
                  <a:schemeClr val="bg1"/>
                </a:solidFill>
                <a:latin typeface="+mj-lt"/>
              </a:defRPr>
            </a:lvl1pPr>
            <a:lvl2pPr>
              <a:defRPr lang="en-US" sz="1400" dirty="0" smtClean="0">
                <a:solidFill>
                  <a:schemeClr val="bg1"/>
                </a:solidFill>
              </a:defRPr>
            </a:lvl2pPr>
            <a:lvl3pPr>
              <a:defRPr lang="en-US" sz="1200" dirty="0" smtClean="0">
                <a:solidFill>
                  <a:schemeClr val="bg1"/>
                </a:solidFill>
              </a:defRPr>
            </a:lvl3pPr>
            <a:lvl4pPr>
              <a:defRPr lang="en-US" sz="1100" dirty="0" smtClean="0">
                <a:solidFill>
                  <a:schemeClr val="bg1"/>
                </a:solidFill>
              </a:defRPr>
            </a:lvl4pPr>
            <a:lvl5pPr>
              <a:defRPr lang="en-US" sz="1050" dirty="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5"/>
          <p:cNvSpPr>
            <a:spLocks noGrp="1"/>
          </p:cNvSpPr>
          <p:nvPr>
            <p:ph type="body" sz="quarter" idx="15"/>
          </p:nvPr>
        </p:nvSpPr>
        <p:spPr>
          <a:xfrm>
            <a:off x="3340797" y="817866"/>
            <a:ext cx="2188276" cy="840489"/>
          </a:xfrm>
          <a:prstGeom prst="homePlate">
            <a:avLst>
              <a:gd name="adj" fmla="val 38615"/>
            </a:avLst>
          </a:prstGeom>
          <a:solidFill>
            <a:schemeClr val="tx1"/>
          </a:solidFill>
          <a:ln w="19050">
            <a:solidFill>
              <a:schemeClr val="bg1"/>
            </a:solidFill>
          </a:ln>
        </p:spPr>
        <p:txBody>
          <a:bodyPr vert="horz" lIns="731520" tIns="91440" rIns="91440" bIns="91440" rtlCol="0" anchor="ctr" anchorCtr="0">
            <a:noAutofit/>
          </a:bodyPr>
          <a:lstStyle>
            <a:lvl1pPr>
              <a:defRPr lang="en-US" sz="1600" dirty="0" smtClean="0">
                <a:solidFill>
                  <a:schemeClr val="bg1"/>
                </a:solidFill>
                <a:latin typeface="+mj-lt"/>
              </a:defRPr>
            </a:lvl1pPr>
            <a:lvl2pPr>
              <a:defRPr lang="en-US" sz="1400" dirty="0" smtClean="0">
                <a:solidFill>
                  <a:schemeClr val="bg1"/>
                </a:solidFill>
              </a:defRPr>
            </a:lvl2pPr>
            <a:lvl3pPr>
              <a:defRPr lang="en-US" sz="1200" dirty="0" smtClean="0">
                <a:solidFill>
                  <a:schemeClr val="bg1"/>
                </a:solidFill>
              </a:defRPr>
            </a:lvl3pPr>
            <a:lvl4pPr>
              <a:defRPr lang="en-US" sz="1100" dirty="0" smtClean="0">
                <a:solidFill>
                  <a:schemeClr val="bg1"/>
                </a:solidFill>
              </a:defRPr>
            </a:lvl4pPr>
            <a:lvl5pPr>
              <a:defRPr lang="en-US" sz="1050" dirty="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5"/>
          <p:cNvSpPr>
            <a:spLocks noGrp="1"/>
          </p:cNvSpPr>
          <p:nvPr>
            <p:ph type="body" sz="quarter" idx="14"/>
          </p:nvPr>
        </p:nvSpPr>
        <p:spPr>
          <a:xfrm>
            <a:off x="1717483" y="817866"/>
            <a:ext cx="2188276" cy="840489"/>
          </a:xfrm>
          <a:prstGeom prst="homePlate">
            <a:avLst>
              <a:gd name="adj" fmla="val 38615"/>
            </a:avLst>
          </a:prstGeom>
          <a:solidFill>
            <a:schemeClr val="tx1"/>
          </a:solidFill>
          <a:ln w="19050">
            <a:solidFill>
              <a:schemeClr val="bg1"/>
            </a:solidFill>
          </a:ln>
        </p:spPr>
        <p:txBody>
          <a:bodyPr vert="horz" lIns="731520" tIns="91440" rIns="91440" bIns="91440" rtlCol="0" anchor="ctr" anchorCtr="0">
            <a:noAutofit/>
          </a:bodyPr>
          <a:lstStyle>
            <a:lvl1pPr>
              <a:defRPr lang="en-US" sz="1600" dirty="0" smtClean="0">
                <a:solidFill>
                  <a:schemeClr val="bg1"/>
                </a:solidFill>
                <a:latin typeface="+mj-lt"/>
              </a:defRPr>
            </a:lvl1pPr>
            <a:lvl2pPr>
              <a:defRPr lang="en-US" sz="1400" dirty="0" smtClean="0">
                <a:solidFill>
                  <a:schemeClr val="bg1"/>
                </a:solidFill>
              </a:defRPr>
            </a:lvl2pPr>
            <a:lvl3pPr>
              <a:defRPr lang="en-US" sz="1200" dirty="0" smtClean="0">
                <a:solidFill>
                  <a:schemeClr val="bg1"/>
                </a:solidFill>
              </a:defRPr>
            </a:lvl3pPr>
            <a:lvl4pPr>
              <a:defRPr lang="en-US" sz="1100" dirty="0" smtClean="0">
                <a:solidFill>
                  <a:schemeClr val="bg1"/>
                </a:solidFill>
              </a:defRPr>
            </a:lvl4pPr>
            <a:lvl5pPr>
              <a:defRPr lang="en-US" sz="1050" dirty="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6" name="Text Placeholder 5"/>
          <p:cNvSpPr>
            <a:spLocks noGrp="1"/>
          </p:cNvSpPr>
          <p:nvPr>
            <p:ph type="body" sz="quarter" idx="13"/>
          </p:nvPr>
        </p:nvSpPr>
        <p:spPr>
          <a:xfrm>
            <a:off x="363538" y="817866"/>
            <a:ext cx="1890563" cy="840489"/>
          </a:xfrm>
          <a:prstGeom prst="homePlate">
            <a:avLst>
              <a:gd name="adj" fmla="val 31025"/>
            </a:avLst>
          </a:prstGeom>
          <a:solidFill>
            <a:srgbClr val="2372B9"/>
          </a:solidFill>
          <a:ln w="19050">
            <a:solidFill>
              <a:schemeClr val="bg1"/>
            </a:solidFill>
          </a:ln>
        </p:spPr>
        <p:txBody>
          <a:bodyPr lIns="91440" tIns="91440" rIns="91440" bIns="91440" anchor="ctr" anchorCtr="0"/>
          <a:lstStyle>
            <a:lvl1pPr>
              <a:defRPr sz="1600">
                <a:solidFill>
                  <a:schemeClr val="bg1"/>
                </a:solidFill>
                <a:latin typeface="+mj-lt"/>
              </a:defRPr>
            </a:lvl1pPr>
            <a:lvl2pPr>
              <a:defRPr sz="1400">
                <a:solidFill>
                  <a:schemeClr val="bg1"/>
                </a:solidFill>
              </a:defRPr>
            </a:lvl2pPr>
            <a:lvl3pPr>
              <a:defRPr sz="1200">
                <a:solidFill>
                  <a:schemeClr val="bg1"/>
                </a:solidFill>
              </a:defRPr>
            </a:lvl3pPr>
            <a:lvl4pPr>
              <a:defRPr sz="1100">
                <a:solidFill>
                  <a:schemeClr val="bg1"/>
                </a:solidFill>
              </a:defRPr>
            </a:lvl4pPr>
            <a:lvl5pPr>
              <a:defRPr sz="105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ext Placeholder 15"/>
          <p:cNvSpPr>
            <a:spLocks noGrp="1"/>
          </p:cNvSpPr>
          <p:nvPr>
            <p:ph type="body" sz="quarter" idx="18"/>
          </p:nvPr>
        </p:nvSpPr>
        <p:spPr>
          <a:xfrm>
            <a:off x="363538" y="1780162"/>
            <a:ext cx="1567047" cy="4298376"/>
          </a:xfrm>
        </p:spPr>
        <p:txBody>
          <a:bodyPr/>
          <a:lstStyle>
            <a:lvl1pPr>
              <a:defRPr sz="1100"/>
            </a:lvl1pPr>
            <a:lvl2pPr>
              <a:defRPr sz="1100"/>
            </a:lvl2pPr>
            <a:lvl3pPr>
              <a:defRPr sz="1100"/>
            </a:lvl3pPr>
            <a:lvl4pPr>
              <a:defRPr sz="1100"/>
            </a:lvl4pPr>
            <a:lvl5pPr>
              <a:defRPr sz="11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ext Placeholder 15"/>
          <p:cNvSpPr>
            <a:spLocks noGrp="1"/>
          </p:cNvSpPr>
          <p:nvPr>
            <p:ph type="body" sz="quarter" idx="19"/>
          </p:nvPr>
        </p:nvSpPr>
        <p:spPr>
          <a:xfrm>
            <a:off x="2033985" y="1780162"/>
            <a:ext cx="1567047" cy="4298376"/>
          </a:xfrm>
        </p:spPr>
        <p:txBody>
          <a:bodyPr/>
          <a:lstStyle>
            <a:lvl1pPr>
              <a:defRPr sz="1100"/>
            </a:lvl1pPr>
            <a:lvl2pPr>
              <a:defRPr sz="1100"/>
            </a:lvl2pPr>
            <a:lvl3pPr>
              <a:defRPr sz="1100"/>
            </a:lvl3pPr>
            <a:lvl4pPr>
              <a:defRPr sz="1100"/>
            </a:lvl4pPr>
            <a:lvl5pPr>
              <a:defRPr sz="11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8" name="Text Placeholder 15"/>
          <p:cNvSpPr>
            <a:spLocks noGrp="1"/>
          </p:cNvSpPr>
          <p:nvPr>
            <p:ph type="body" sz="quarter" idx="20"/>
          </p:nvPr>
        </p:nvSpPr>
        <p:spPr>
          <a:xfrm>
            <a:off x="3704432" y="1780162"/>
            <a:ext cx="1567047" cy="4298376"/>
          </a:xfrm>
        </p:spPr>
        <p:txBody>
          <a:bodyPr/>
          <a:lstStyle>
            <a:lvl1pPr>
              <a:defRPr sz="1100"/>
            </a:lvl1pPr>
            <a:lvl2pPr>
              <a:defRPr sz="1100"/>
            </a:lvl2pPr>
            <a:lvl3pPr>
              <a:defRPr sz="1100"/>
            </a:lvl3pPr>
            <a:lvl4pPr>
              <a:defRPr sz="1100"/>
            </a:lvl4pPr>
            <a:lvl5pPr>
              <a:defRPr sz="11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9" name="Text Placeholder 15"/>
          <p:cNvSpPr>
            <a:spLocks noGrp="1"/>
          </p:cNvSpPr>
          <p:nvPr>
            <p:ph type="body" sz="quarter" idx="21"/>
          </p:nvPr>
        </p:nvSpPr>
        <p:spPr>
          <a:xfrm>
            <a:off x="5374879" y="1780162"/>
            <a:ext cx="1567047" cy="4298376"/>
          </a:xfrm>
        </p:spPr>
        <p:txBody>
          <a:bodyPr/>
          <a:lstStyle>
            <a:lvl1pPr>
              <a:defRPr sz="1100"/>
            </a:lvl1pPr>
            <a:lvl2pPr>
              <a:defRPr sz="1100"/>
            </a:lvl2pPr>
            <a:lvl3pPr>
              <a:defRPr sz="1100"/>
            </a:lvl3pPr>
            <a:lvl4pPr>
              <a:defRPr sz="1100"/>
            </a:lvl4pPr>
            <a:lvl5pPr>
              <a:defRPr sz="11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0" name="Text Placeholder 15"/>
          <p:cNvSpPr>
            <a:spLocks noGrp="1"/>
          </p:cNvSpPr>
          <p:nvPr>
            <p:ph type="body" sz="quarter" idx="22"/>
          </p:nvPr>
        </p:nvSpPr>
        <p:spPr>
          <a:xfrm>
            <a:off x="7045325" y="1780162"/>
            <a:ext cx="1567047" cy="4298376"/>
          </a:xfrm>
        </p:spPr>
        <p:txBody>
          <a:bodyPr/>
          <a:lstStyle>
            <a:lvl1pPr>
              <a:defRPr sz="1100"/>
            </a:lvl1pPr>
            <a:lvl2pPr>
              <a:defRPr sz="1100"/>
            </a:lvl2pPr>
            <a:lvl3pPr>
              <a:defRPr sz="1100"/>
            </a:lvl3pPr>
            <a:lvl4pPr>
              <a:defRPr sz="1100"/>
            </a:lvl4pPr>
            <a:lvl5pPr>
              <a:defRPr sz="11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65824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Full Bleed Image">
    <p:spTree>
      <p:nvGrpSpPr>
        <p:cNvPr id="1" name=""/>
        <p:cNvGrpSpPr/>
        <p:nvPr/>
      </p:nvGrpSpPr>
      <p:grpSpPr>
        <a:xfrm>
          <a:off x="0" y="0"/>
          <a:ext cx="0" cy="0"/>
          <a:chOff x="0" y="0"/>
          <a:chExt cx="0" cy="0"/>
        </a:xfrm>
      </p:grpSpPr>
      <p:sp>
        <p:nvSpPr>
          <p:cNvPr id="7" name="Rectangle 6"/>
          <p:cNvSpPr/>
          <p:nvPr/>
        </p:nvSpPr>
        <p:spPr>
          <a:xfrm>
            <a:off x="0" y="626165"/>
            <a:ext cx="9144000" cy="367748"/>
          </a:xfrm>
          <a:prstGeom prst="rect">
            <a:avLst/>
          </a:prstGeom>
          <a:solidFill>
            <a:srgbClr val="FFFFFF"/>
          </a:solid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smtClean="0">
              <a:solidFill>
                <a:schemeClr val="bg1"/>
              </a:solidFill>
            </a:endParaRPr>
          </a:p>
        </p:txBody>
      </p:sp>
      <p:sp>
        <p:nvSpPr>
          <p:cNvPr id="8" name="Picture Placeholder 7"/>
          <p:cNvSpPr>
            <a:spLocks noGrp="1"/>
          </p:cNvSpPr>
          <p:nvPr>
            <p:ph type="pic" sz="quarter" idx="13"/>
          </p:nvPr>
        </p:nvSpPr>
        <p:spPr>
          <a:xfrm>
            <a:off x="1" y="0"/>
            <a:ext cx="9144000" cy="6402388"/>
          </a:xfrm>
        </p:spPr>
        <p:txBody>
          <a:bodyPr/>
          <a:lstStyle/>
          <a:p>
            <a:r>
              <a:rPr lang="en-US" dirty="0" smtClean="0"/>
              <a:t>Click icon to add picture</a:t>
            </a:r>
            <a:endParaRPr lang="en-US" dirty="0"/>
          </a:p>
        </p:txBody>
      </p:sp>
    </p:spTree>
    <p:extLst>
      <p:ext uri="{BB962C8B-B14F-4D97-AF65-F5344CB8AC3E}">
        <p14:creationId xmlns:p14="http://schemas.microsoft.com/office/powerpoint/2010/main" val="23581272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userDrawn="1">
  <p:cSld name="1_Content">
    <p:spTree>
      <p:nvGrpSpPr>
        <p:cNvPr id="1" name=""/>
        <p:cNvGrpSpPr/>
        <p:nvPr/>
      </p:nvGrpSpPr>
      <p:grpSpPr>
        <a:xfrm>
          <a:off x="0" y="0"/>
          <a:ext cx="0" cy="0"/>
          <a:chOff x="0" y="0"/>
          <a:chExt cx="0" cy="0"/>
        </a:xfrm>
      </p:grpSpPr>
      <p:pic>
        <p:nvPicPr>
          <p:cNvPr id="4" name="Pictur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961313" y="6534150"/>
            <a:ext cx="10525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p:nvCxnSpPr>
        <p:spPr>
          <a:xfrm>
            <a:off x="363538" y="6571456"/>
            <a:ext cx="8412162" cy="0"/>
          </a:xfrm>
          <a:prstGeom prst="line">
            <a:avLst/>
          </a:prstGeom>
          <a:ln w="12700">
            <a:gradFill>
              <a:gsLst>
                <a:gs pos="6000">
                  <a:schemeClr val="bg2"/>
                </a:gs>
                <a:gs pos="41000">
                  <a:schemeClr val="bg2"/>
                </a:gs>
                <a:gs pos="85000">
                  <a:schemeClr val="bg2">
                    <a:alpha val="0"/>
                  </a:schemeClr>
                </a:gs>
              </a:gsLst>
              <a:lin ang="0" scaled="0"/>
            </a:gra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63538" y="754063"/>
            <a:ext cx="841216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8" name="Object 14"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6889" name="think-cell Slide" r:id="rId5" imgW="360" imgH="360" progId="TCLayout.ActiveDocument.1">
                  <p:embed/>
                </p:oleObj>
              </mc:Choice>
              <mc:Fallback>
                <p:oleObj name="think-cell Slide" r:id="rId5" imgW="360" imgH="360" progId="TCLayout.ActiveDocument.1">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title"/>
          </p:nvPr>
        </p:nvSpPr>
        <p:spPr/>
        <p:txBody>
          <a:bodyPr/>
          <a:lstStyle>
            <a:lvl1pPr>
              <a:defRPr>
                <a:solidFill>
                  <a:schemeClr val="accent3"/>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3538" y="1003300"/>
            <a:ext cx="8412162" cy="53990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3383817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cSld name="2_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8048749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6" name="Rectangle 5"/>
          <p:cNvSpPr/>
          <p:nvPr/>
        </p:nvSpPr>
        <p:spPr>
          <a:xfrm>
            <a:off x="0" y="626165"/>
            <a:ext cx="9144000" cy="367748"/>
          </a:xfrm>
          <a:prstGeom prst="rect">
            <a:avLst/>
          </a:prstGeom>
          <a:solidFill>
            <a:srgbClr val="FFFFFF"/>
          </a:solid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err="1" smtClean="0">
              <a:solidFill>
                <a:schemeClr val="bg1"/>
              </a:solidFill>
            </a:endParaRPr>
          </a:p>
        </p:txBody>
      </p:sp>
    </p:spTree>
    <p:extLst>
      <p:ext uri="{BB962C8B-B14F-4D97-AF65-F5344CB8AC3E}">
        <p14:creationId xmlns:p14="http://schemas.microsoft.com/office/powerpoint/2010/main" val="202119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endParaRPr lang="en-US" dirty="0">
              <a:solidFill>
                <a:srgbClr val="2372B9"/>
              </a:solidFill>
            </a:endParaRPr>
          </a:p>
        </p:txBody>
      </p:sp>
      <p:sp>
        <p:nvSpPr>
          <p:cNvPr id="5" name="Slide Number Placeholder 4"/>
          <p:cNvSpPr>
            <a:spLocks noGrp="1"/>
          </p:cNvSpPr>
          <p:nvPr>
            <p:ph type="sldNum" sz="quarter" idx="12"/>
          </p:nvPr>
        </p:nvSpPr>
        <p:spPr/>
        <p:txBody>
          <a:bodyPr/>
          <a:lstStyle>
            <a:lvl1pPr algn="ctr">
              <a:defRPr/>
            </a:lvl1pPr>
          </a:lstStyle>
          <a:p>
            <a:fld id="{2ED86176-D6A4-43D8-BE13-F18245AD9D39}" type="slidenum">
              <a:rPr lang="en-US" smtClean="0">
                <a:solidFill>
                  <a:srgbClr val="2372B9"/>
                </a:solidFill>
              </a:rPr>
              <a:pPr/>
              <a:t>‹#›</a:t>
            </a:fld>
            <a:endParaRPr lang="en-US" dirty="0">
              <a:solidFill>
                <a:srgbClr val="2372B9"/>
              </a:solidFill>
            </a:endParaRPr>
          </a:p>
        </p:txBody>
      </p:sp>
    </p:spTree>
    <p:extLst>
      <p:ext uri="{BB962C8B-B14F-4D97-AF65-F5344CB8AC3E}">
        <p14:creationId xmlns:p14="http://schemas.microsoft.com/office/powerpoint/2010/main" val="8246379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Rectangle 5"/>
          <p:cNvSpPr/>
          <p:nvPr/>
        </p:nvSpPr>
        <p:spPr>
          <a:xfrm>
            <a:off x="0" y="626165"/>
            <a:ext cx="9144000" cy="367748"/>
          </a:xfrm>
          <a:prstGeom prst="rect">
            <a:avLst/>
          </a:prstGeom>
          <a:solidFill>
            <a:srgbClr val="FFFFFF"/>
          </a:solid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smtClean="0">
              <a:solidFill>
                <a:schemeClr val="bg1"/>
              </a:solidFill>
            </a:endParaRPr>
          </a:p>
        </p:txBody>
      </p:sp>
      <p:sp>
        <p:nvSpPr>
          <p:cNvPr id="3" name="Footer Placeholder 2"/>
          <p:cNvSpPr>
            <a:spLocks noGrp="1"/>
          </p:cNvSpPr>
          <p:nvPr>
            <p:ph type="ftr" sz="quarter" idx="11"/>
          </p:nvPr>
        </p:nvSpPr>
        <p:spPr/>
        <p:txBody>
          <a:bodyPr/>
          <a:lstStyle/>
          <a:p>
            <a:endParaRPr lang="en-US" dirty="0" smtClean="0">
              <a:solidFill>
                <a:srgbClr val="2372B9"/>
              </a:solidFill>
            </a:endParaRPr>
          </a:p>
        </p:txBody>
      </p:sp>
      <p:sp>
        <p:nvSpPr>
          <p:cNvPr id="4" name="Slide Number Placeholder 3"/>
          <p:cNvSpPr>
            <a:spLocks noGrp="1"/>
          </p:cNvSpPr>
          <p:nvPr>
            <p:ph type="sldNum" sz="quarter" idx="12"/>
          </p:nvPr>
        </p:nvSpPr>
        <p:spPr/>
        <p:txBody>
          <a:bodyPr/>
          <a:lstStyle>
            <a:lvl1pPr algn="ctr">
              <a:defRPr/>
            </a:lvl1pPr>
          </a:lstStyle>
          <a:p>
            <a:fld id="{2ED86176-D6A4-43D8-BE13-F18245AD9D39}" type="slidenum">
              <a:rPr lang="en-US" smtClean="0">
                <a:solidFill>
                  <a:srgbClr val="2372B9"/>
                </a:solidFill>
              </a:rPr>
              <a:pPr/>
              <a:t>‹#›</a:t>
            </a:fld>
            <a:endParaRPr lang="en-US" dirty="0">
              <a:solidFill>
                <a:srgbClr val="2372B9"/>
              </a:solidFill>
            </a:endParaRPr>
          </a:p>
        </p:txBody>
      </p:sp>
    </p:spTree>
    <p:extLst>
      <p:ext uri="{BB962C8B-B14F-4D97-AF65-F5344CB8AC3E}">
        <p14:creationId xmlns:p14="http://schemas.microsoft.com/office/powerpoint/2010/main" val="45034895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Graph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63538" y="806450"/>
            <a:ext cx="8412162" cy="4669064"/>
          </a:xfrm>
        </p:spPr>
        <p:txBody>
          <a:bodyPr/>
          <a:lstStyle>
            <a:lvl1pPr>
              <a:defRPr sz="1600">
                <a:solidFill>
                  <a:schemeClr val="accent3"/>
                </a:solidFill>
              </a:defRPr>
            </a:lvl1pPr>
            <a:lvl2pPr marL="119063" indent="-119063">
              <a:spcBef>
                <a:spcPts val="0"/>
              </a:spcBef>
              <a:buFont typeface="Arial" pitchFamily="34" charset="0"/>
              <a:buChar cha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US" dirty="0" smtClean="0">
              <a:solidFill>
                <a:srgbClr val="2372B9"/>
              </a:solidFill>
            </a:endParaRPr>
          </a:p>
        </p:txBody>
      </p:sp>
      <p:sp>
        <p:nvSpPr>
          <p:cNvPr id="6" name="Slide Number Placeholder 5"/>
          <p:cNvSpPr>
            <a:spLocks noGrp="1"/>
          </p:cNvSpPr>
          <p:nvPr>
            <p:ph type="sldNum" sz="quarter" idx="12"/>
          </p:nvPr>
        </p:nvSpPr>
        <p:spPr/>
        <p:txBody>
          <a:bodyPr/>
          <a:lstStyle>
            <a:lvl1pPr algn="ctr">
              <a:defRPr/>
            </a:lvl1pPr>
          </a:lstStyle>
          <a:p>
            <a:fld id="{2ED86176-D6A4-43D8-BE13-F18245AD9D39}" type="slidenum">
              <a:rPr lang="en-US" smtClean="0">
                <a:solidFill>
                  <a:srgbClr val="2372B9"/>
                </a:solidFill>
              </a:rPr>
              <a:pPr/>
              <a:t>‹#›</a:t>
            </a:fld>
            <a:endParaRPr lang="en-US" dirty="0">
              <a:solidFill>
                <a:srgbClr val="2372B9"/>
              </a:solidFill>
            </a:endParaRPr>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35874392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Process Flow">
    <p:spTree>
      <p:nvGrpSpPr>
        <p:cNvPr id="1" name=""/>
        <p:cNvGrpSpPr/>
        <p:nvPr/>
      </p:nvGrpSpPr>
      <p:grpSpPr>
        <a:xfrm>
          <a:off x="0" y="0"/>
          <a:ext cx="0" cy="0"/>
          <a:chOff x="0" y="0"/>
          <a:chExt cx="0" cy="0"/>
        </a:xfrm>
      </p:grpSpPr>
      <p:sp>
        <p:nvSpPr>
          <p:cNvPr id="14" name="Text Placeholder 5"/>
          <p:cNvSpPr>
            <a:spLocks noGrp="1"/>
          </p:cNvSpPr>
          <p:nvPr>
            <p:ph type="body" sz="quarter" idx="17"/>
          </p:nvPr>
        </p:nvSpPr>
        <p:spPr>
          <a:xfrm>
            <a:off x="6587424" y="817866"/>
            <a:ext cx="2188276" cy="840489"/>
          </a:xfrm>
          <a:prstGeom prst="homePlate">
            <a:avLst>
              <a:gd name="adj" fmla="val 38615"/>
            </a:avLst>
          </a:prstGeom>
          <a:solidFill>
            <a:schemeClr val="tx1"/>
          </a:solidFill>
          <a:ln w="19050">
            <a:solidFill>
              <a:schemeClr val="bg1"/>
            </a:solidFill>
          </a:ln>
        </p:spPr>
        <p:txBody>
          <a:bodyPr vert="horz" lIns="731520" tIns="91440" rIns="91440" bIns="91440" rtlCol="0" anchor="ctr" anchorCtr="0">
            <a:noAutofit/>
          </a:bodyPr>
          <a:lstStyle>
            <a:lvl1pPr>
              <a:defRPr lang="en-US" sz="1600" dirty="0" smtClean="0">
                <a:solidFill>
                  <a:schemeClr val="bg1"/>
                </a:solidFill>
                <a:latin typeface="+mj-lt"/>
              </a:defRPr>
            </a:lvl1pPr>
            <a:lvl2pPr>
              <a:defRPr lang="en-US" sz="1400" dirty="0" smtClean="0">
                <a:solidFill>
                  <a:schemeClr val="bg1"/>
                </a:solidFill>
              </a:defRPr>
            </a:lvl2pPr>
            <a:lvl3pPr>
              <a:defRPr lang="en-US" sz="1200" dirty="0" smtClean="0">
                <a:solidFill>
                  <a:schemeClr val="bg1"/>
                </a:solidFill>
              </a:defRPr>
            </a:lvl3pPr>
            <a:lvl4pPr>
              <a:defRPr lang="en-US" sz="1100" dirty="0" smtClean="0">
                <a:solidFill>
                  <a:schemeClr val="bg1"/>
                </a:solidFill>
              </a:defRPr>
            </a:lvl4pPr>
            <a:lvl5pPr>
              <a:defRPr lang="en-US" sz="1050" dirty="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5"/>
          <p:cNvSpPr>
            <a:spLocks noGrp="1"/>
          </p:cNvSpPr>
          <p:nvPr>
            <p:ph type="body" sz="quarter" idx="16"/>
          </p:nvPr>
        </p:nvSpPr>
        <p:spPr>
          <a:xfrm>
            <a:off x="4964111" y="817866"/>
            <a:ext cx="2188276" cy="840489"/>
          </a:xfrm>
          <a:prstGeom prst="homePlate">
            <a:avLst>
              <a:gd name="adj" fmla="val 38615"/>
            </a:avLst>
          </a:prstGeom>
          <a:solidFill>
            <a:schemeClr val="tx1"/>
          </a:solidFill>
          <a:ln w="19050">
            <a:solidFill>
              <a:schemeClr val="bg1"/>
            </a:solidFill>
          </a:ln>
        </p:spPr>
        <p:txBody>
          <a:bodyPr vert="horz" lIns="731520" tIns="91440" rIns="91440" bIns="91440" rtlCol="0" anchor="ctr" anchorCtr="0">
            <a:noAutofit/>
          </a:bodyPr>
          <a:lstStyle>
            <a:lvl1pPr>
              <a:defRPr lang="en-US" sz="1600" dirty="0" smtClean="0">
                <a:solidFill>
                  <a:schemeClr val="bg1"/>
                </a:solidFill>
                <a:latin typeface="+mj-lt"/>
              </a:defRPr>
            </a:lvl1pPr>
            <a:lvl2pPr>
              <a:defRPr lang="en-US" sz="1400" dirty="0" smtClean="0">
                <a:solidFill>
                  <a:schemeClr val="bg1"/>
                </a:solidFill>
              </a:defRPr>
            </a:lvl2pPr>
            <a:lvl3pPr>
              <a:defRPr lang="en-US" sz="1200" dirty="0" smtClean="0">
                <a:solidFill>
                  <a:schemeClr val="bg1"/>
                </a:solidFill>
              </a:defRPr>
            </a:lvl3pPr>
            <a:lvl4pPr>
              <a:defRPr lang="en-US" sz="1100" dirty="0" smtClean="0">
                <a:solidFill>
                  <a:schemeClr val="bg1"/>
                </a:solidFill>
              </a:defRPr>
            </a:lvl4pPr>
            <a:lvl5pPr>
              <a:defRPr lang="en-US" sz="1050" dirty="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5"/>
          <p:cNvSpPr>
            <a:spLocks noGrp="1"/>
          </p:cNvSpPr>
          <p:nvPr>
            <p:ph type="body" sz="quarter" idx="15"/>
          </p:nvPr>
        </p:nvSpPr>
        <p:spPr>
          <a:xfrm>
            <a:off x="3340797" y="817866"/>
            <a:ext cx="2188276" cy="840489"/>
          </a:xfrm>
          <a:prstGeom prst="homePlate">
            <a:avLst>
              <a:gd name="adj" fmla="val 38615"/>
            </a:avLst>
          </a:prstGeom>
          <a:solidFill>
            <a:schemeClr val="tx1"/>
          </a:solidFill>
          <a:ln w="19050">
            <a:solidFill>
              <a:schemeClr val="bg1"/>
            </a:solidFill>
          </a:ln>
        </p:spPr>
        <p:txBody>
          <a:bodyPr vert="horz" lIns="731520" tIns="91440" rIns="91440" bIns="91440" rtlCol="0" anchor="ctr" anchorCtr="0">
            <a:noAutofit/>
          </a:bodyPr>
          <a:lstStyle>
            <a:lvl1pPr>
              <a:defRPr lang="en-US" sz="1600" dirty="0" smtClean="0">
                <a:solidFill>
                  <a:schemeClr val="bg1"/>
                </a:solidFill>
                <a:latin typeface="+mj-lt"/>
              </a:defRPr>
            </a:lvl1pPr>
            <a:lvl2pPr>
              <a:defRPr lang="en-US" sz="1400" dirty="0" smtClean="0">
                <a:solidFill>
                  <a:schemeClr val="bg1"/>
                </a:solidFill>
              </a:defRPr>
            </a:lvl2pPr>
            <a:lvl3pPr>
              <a:defRPr lang="en-US" sz="1200" dirty="0" smtClean="0">
                <a:solidFill>
                  <a:schemeClr val="bg1"/>
                </a:solidFill>
              </a:defRPr>
            </a:lvl3pPr>
            <a:lvl4pPr>
              <a:defRPr lang="en-US" sz="1100" dirty="0" smtClean="0">
                <a:solidFill>
                  <a:schemeClr val="bg1"/>
                </a:solidFill>
              </a:defRPr>
            </a:lvl4pPr>
            <a:lvl5pPr>
              <a:defRPr lang="en-US" sz="1050" dirty="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5"/>
          <p:cNvSpPr>
            <a:spLocks noGrp="1"/>
          </p:cNvSpPr>
          <p:nvPr>
            <p:ph type="body" sz="quarter" idx="14"/>
          </p:nvPr>
        </p:nvSpPr>
        <p:spPr>
          <a:xfrm>
            <a:off x="1717483" y="817866"/>
            <a:ext cx="2188276" cy="840489"/>
          </a:xfrm>
          <a:prstGeom prst="homePlate">
            <a:avLst>
              <a:gd name="adj" fmla="val 38615"/>
            </a:avLst>
          </a:prstGeom>
          <a:solidFill>
            <a:schemeClr val="tx1"/>
          </a:solidFill>
          <a:ln w="19050">
            <a:solidFill>
              <a:schemeClr val="bg1"/>
            </a:solidFill>
          </a:ln>
        </p:spPr>
        <p:txBody>
          <a:bodyPr vert="horz" lIns="731520" tIns="91440" rIns="91440" bIns="91440" rtlCol="0" anchor="ctr" anchorCtr="0">
            <a:noAutofit/>
          </a:bodyPr>
          <a:lstStyle>
            <a:lvl1pPr>
              <a:defRPr lang="en-US" sz="1600" dirty="0" smtClean="0">
                <a:solidFill>
                  <a:schemeClr val="bg1"/>
                </a:solidFill>
                <a:latin typeface="+mj-lt"/>
              </a:defRPr>
            </a:lvl1pPr>
            <a:lvl2pPr>
              <a:defRPr lang="en-US" sz="1400" dirty="0" smtClean="0">
                <a:solidFill>
                  <a:schemeClr val="bg1"/>
                </a:solidFill>
              </a:defRPr>
            </a:lvl2pPr>
            <a:lvl3pPr>
              <a:defRPr lang="en-US" sz="1200" dirty="0" smtClean="0">
                <a:solidFill>
                  <a:schemeClr val="bg1"/>
                </a:solidFill>
              </a:defRPr>
            </a:lvl3pPr>
            <a:lvl4pPr>
              <a:defRPr lang="en-US" sz="1100" dirty="0" smtClean="0">
                <a:solidFill>
                  <a:schemeClr val="bg1"/>
                </a:solidFill>
              </a:defRPr>
            </a:lvl4pPr>
            <a:lvl5pPr>
              <a:defRPr lang="en-US" sz="1050" dirty="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endParaRPr lang="en-US" dirty="0" smtClean="0">
              <a:solidFill>
                <a:srgbClr val="2372B9"/>
              </a:solidFill>
            </a:endParaRPr>
          </a:p>
        </p:txBody>
      </p:sp>
      <p:sp>
        <p:nvSpPr>
          <p:cNvPr id="5" name="Slide Number Placeholder 4"/>
          <p:cNvSpPr>
            <a:spLocks noGrp="1"/>
          </p:cNvSpPr>
          <p:nvPr>
            <p:ph type="sldNum" sz="quarter" idx="12"/>
          </p:nvPr>
        </p:nvSpPr>
        <p:spPr/>
        <p:txBody>
          <a:bodyPr/>
          <a:lstStyle>
            <a:lvl1pPr algn="ctr">
              <a:defRPr/>
            </a:lvl1pPr>
          </a:lstStyle>
          <a:p>
            <a:fld id="{2ED86176-D6A4-43D8-BE13-F18245AD9D39}" type="slidenum">
              <a:rPr lang="en-US" smtClean="0">
                <a:solidFill>
                  <a:srgbClr val="2372B9"/>
                </a:solidFill>
              </a:rPr>
              <a:pPr/>
              <a:t>‹#›</a:t>
            </a:fld>
            <a:endParaRPr lang="en-US" dirty="0">
              <a:solidFill>
                <a:srgbClr val="2372B9"/>
              </a:solidFill>
            </a:endParaRPr>
          </a:p>
        </p:txBody>
      </p:sp>
      <p:sp>
        <p:nvSpPr>
          <p:cNvPr id="6" name="Text Placeholder 5"/>
          <p:cNvSpPr>
            <a:spLocks noGrp="1"/>
          </p:cNvSpPr>
          <p:nvPr>
            <p:ph type="body" sz="quarter" idx="13"/>
          </p:nvPr>
        </p:nvSpPr>
        <p:spPr>
          <a:xfrm>
            <a:off x="363538" y="817866"/>
            <a:ext cx="1890563" cy="840489"/>
          </a:xfrm>
          <a:prstGeom prst="homePlate">
            <a:avLst>
              <a:gd name="adj" fmla="val 31025"/>
            </a:avLst>
          </a:prstGeom>
          <a:solidFill>
            <a:srgbClr val="2372B9"/>
          </a:solidFill>
          <a:ln w="19050">
            <a:solidFill>
              <a:schemeClr val="bg1"/>
            </a:solidFill>
          </a:ln>
        </p:spPr>
        <p:txBody>
          <a:bodyPr lIns="91440" tIns="91440" rIns="91440" bIns="91440" anchor="ctr" anchorCtr="0"/>
          <a:lstStyle>
            <a:lvl1pPr>
              <a:defRPr sz="1600">
                <a:solidFill>
                  <a:schemeClr val="bg1"/>
                </a:solidFill>
                <a:latin typeface="+mj-lt"/>
              </a:defRPr>
            </a:lvl1pPr>
            <a:lvl2pPr>
              <a:defRPr sz="1400">
                <a:solidFill>
                  <a:schemeClr val="bg1"/>
                </a:solidFill>
              </a:defRPr>
            </a:lvl2pPr>
            <a:lvl3pPr>
              <a:defRPr sz="1200">
                <a:solidFill>
                  <a:schemeClr val="bg1"/>
                </a:solidFill>
              </a:defRPr>
            </a:lvl3pPr>
            <a:lvl4pPr>
              <a:defRPr sz="1100">
                <a:solidFill>
                  <a:schemeClr val="bg1"/>
                </a:solidFill>
              </a:defRPr>
            </a:lvl4pPr>
            <a:lvl5pPr>
              <a:defRPr sz="105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ext Placeholder 15"/>
          <p:cNvSpPr>
            <a:spLocks noGrp="1"/>
          </p:cNvSpPr>
          <p:nvPr>
            <p:ph type="body" sz="quarter" idx="18"/>
          </p:nvPr>
        </p:nvSpPr>
        <p:spPr>
          <a:xfrm>
            <a:off x="363538" y="1780162"/>
            <a:ext cx="1567047" cy="4298376"/>
          </a:xfrm>
        </p:spPr>
        <p:txBody>
          <a:bodyPr/>
          <a:lstStyle>
            <a:lvl1pPr>
              <a:defRPr sz="1100"/>
            </a:lvl1pPr>
            <a:lvl2pPr>
              <a:defRPr sz="1100"/>
            </a:lvl2pPr>
            <a:lvl3pPr>
              <a:defRPr sz="1100"/>
            </a:lvl3pPr>
            <a:lvl4pPr>
              <a:defRPr sz="1100"/>
            </a:lvl4pPr>
            <a:lvl5pPr>
              <a:defRPr sz="11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ext Placeholder 15"/>
          <p:cNvSpPr>
            <a:spLocks noGrp="1"/>
          </p:cNvSpPr>
          <p:nvPr>
            <p:ph type="body" sz="quarter" idx="19"/>
          </p:nvPr>
        </p:nvSpPr>
        <p:spPr>
          <a:xfrm>
            <a:off x="2033985" y="1780162"/>
            <a:ext cx="1567047" cy="4298376"/>
          </a:xfrm>
        </p:spPr>
        <p:txBody>
          <a:bodyPr/>
          <a:lstStyle>
            <a:lvl1pPr>
              <a:defRPr sz="1100"/>
            </a:lvl1pPr>
            <a:lvl2pPr>
              <a:defRPr sz="1100"/>
            </a:lvl2pPr>
            <a:lvl3pPr>
              <a:defRPr sz="1100"/>
            </a:lvl3pPr>
            <a:lvl4pPr>
              <a:defRPr sz="1100"/>
            </a:lvl4pPr>
            <a:lvl5pPr>
              <a:defRPr sz="11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8" name="Text Placeholder 15"/>
          <p:cNvSpPr>
            <a:spLocks noGrp="1"/>
          </p:cNvSpPr>
          <p:nvPr>
            <p:ph type="body" sz="quarter" idx="20"/>
          </p:nvPr>
        </p:nvSpPr>
        <p:spPr>
          <a:xfrm>
            <a:off x="3704432" y="1780162"/>
            <a:ext cx="1567047" cy="4298376"/>
          </a:xfrm>
        </p:spPr>
        <p:txBody>
          <a:bodyPr/>
          <a:lstStyle>
            <a:lvl1pPr>
              <a:defRPr sz="1100"/>
            </a:lvl1pPr>
            <a:lvl2pPr>
              <a:defRPr sz="1100"/>
            </a:lvl2pPr>
            <a:lvl3pPr>
              <a:defRPr sz="1100"/>
            </a:lvl3pPr>
            <a:lvl4pPr>
              <a:defRPr sz="1100"/>
            </a:lvl4pPr>
            <a:lvl5pPr>
              <a:defRPr sz="11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9" name="Text Placeholder 15"/>
          <p:cNvSpPr>
            <a:spLocks noGrp="1"/>
          </p:cNvSpPr>
          <p:nvPr>
            <p:ph type="body" sz="quarter" idx="21"/>
          </p:nvPr>
        </p:nvSpPr>
        <p:spPr>
          <a:xfrm>
            <a:off x="5374879" y="1780162"/>
            <a:ext cx="1567047" cy="4298376"/>
          </a:xfrm>
        </p:spPr>
        <p:txBody>
          <a:bodyPr/>
          <a:lstStyle>
            <a:lvl1pPr>
              <a:defRPr sz="1100"/>
            </a:lvl1pPr>
            <a:lvl2pPr>
              <a:defRPr sz="1100"/>
            </a:lvl2pPr>
            <a:lvl3pPr>
              <a:defRPr sz="1100"/>
            </a:lvl3pPr>
            <a:lvl4pPr>
              <a:defRPr sz="1100"/>
            </a:lvl4pPr>
            <a:lvl5pPr>
              <a:defRPr sz="11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0" name="Text Placeholder 15"/>
          <p:cNvSpPr>
            <a:spLocks noGrp="1"/>
          </p:cNvSpPr>
          <p:nvPr>
            <p:ph type="body" sz="quarter" idx="22"/>
          </p:nvPr>
        </p:nvSpPr>
        <p:spPr>
          <a:xfrm>
            <a:off x="7045325" y="1780162"/>
            <a:ext cx="1567047" cy="4298376"/>
          </a:xfrm>
        </p:spPr>
        <p:txBody>
          <a:bodyPr/>
          <a:lstStyle>
            <a:lvl1pPr>
              <a:defRPr sz="1100"/>
            </a:lvl1pPr>
            <a:lvl2pPr>
              <a:defRPr sz="1100"/>
            </a:lvl2pPr>
            <a:lvl3pPr>
              <a:defRPr sz="1100"/>
            </a:lvl3pPr>
            <a:lvl4pPr>
              <a:defRPr sz="1100"/>
            </a:lvl4pPr>
            <a:lvl5pPr>
              <a:defRPr sz="11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658242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Agenda">
    <p:spTree>
      <p:nvGrpSpPr>
        <p:cNvPr id="1" name=""/>
        <p:cNvGrpSpPr/>
        <p:nvPr/>
      </p:nvGrpSpPr>
      <p:grpSpPr>
        <a:xfrm>
          <a:off x="0" y="0"/>
          <a:ext cx="0" cy="0"/>
          <a:chOff x="0" y="0"/>
          <a:chExt cx="0" cy="0"/>
        </a:xfrm>
      </p:grpSpPr>
      <p:sp>
        <p:nvSpPr>
          <p:cNvPr id="4" name="Rectangle 3"/>
          <p:cNvSpPr/>
          <p:nvPr/>
        </p:nvSpPr>
        <p:spPr>
          <a:xfrm>
            <a:off x="0" y="626165"/>
            <a:ext cx="9144000" cy="367748"/>
          </a:xfrm>
          <a:prstGeom prst="rect">
            <a:avLst/>
          </a:prstGeom>
          <a:solidFill>
            <a:srgbClr val="FFFFFF"/>
          </a:solid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smtClean="0">
              <a:solidFill>
                <a:schemeClr val="bg1"/>
              </a:solidFill>
            </a:endParaRPr>
          </a:p>
        </p:txBody>
      </p:sp>
      <p:sp>
        <p:nvSpPr>
          <p:cNvPr id="2" name="Title 1"/>
          <p:cNvSpPr>
            <a:spLocks noGrp="1"/>
          </p:cNvSpPr>
          <p:nvPr>
            <p:ph type="title"/>
          </p:nvPr>
        </p:nvSpPr>
        <p:spPr>
          <a:xfrm>
            <a:off x="363538" y="1211263"/>
            <a:ext cx="8412162" cy="498784"/>
          </a:xfrm>
        </p:spPr>
        <p:txBody>
          <a:bodyPr/>
          <a:lstStyle>
            <a:lvl1pPr>
              <a:defRPr>
                <a:solidFill>
                  <a:schemeClr val="accent3"/>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3538" y="2054225"/>
            <a:ext cx="8412162" cy="4348163"/>
          </a:xfrm>
        </p:spPr>
        <p:txBody>
          <a:bodyPr/>
          <a:lstStyle>
            <a:lvl1pPr>
              <a:spcBef>
                <a:spcPts val="600"/>
              </a:spcBef>
              <a:defRPr sz="2400"/>
            </a:lvl1pPr>
            <a:lvl2pPr marL="225425" indent="-225425">
              <a:defRPr sz="2400"/>
            </a:lvl2pPr>
            <a:lvl3pPr marL="461963" indent="-231775">
              <a:defRPr sz="2000"/>
            </a:lvl3pPr>
            <a:lvl4pPr marL="625475" indent="-171450">
              <a:defRPr/>
            </a:lvl4pPr>
            <a:lvl5pPr marL="739775" indent="-1143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US" dirty="0" smtClean="0">
              <a:solidFill>
                <a:srgbClr val="2372B9"/>
              </a:solidFill>
            </a:endParaRPr>
          </a:p>
        </p:txBody>
      </p:sp>
      <p:sp>
        <p:nvSpPr>
          <p:cNvPr id="6" name="Slide Number Placeholder 5"/>
          <p:cNvSpPr>
            <a:spLocks noGrp="1"/>
          </p:cNvSpPr>
          <p:nvPr>
            <p:ph type="sldNum" sz="quarter" idx="12"/>
          </p:nvPr>
        </p:nvSpPr>
        <p:spPr/>
        <p:txBody>
          <a:bodyPr/>
          <a:lstStyle>
            <a:lvl1pPr algn="ctr">
              <a:defRPr/>
            </a:lvl1pPr>
          </a:lstStyle>
          <a:p>
            <a:fld id="{2ED86176-D6A4-43D8-BE13-F18245AD9D39}" type="slidenum">
              <a:rPr lang="en-US" smtClean="0">
                <a:solidFill>
                  <a:srgbClr val="2372B9"/>
                </a:solidFill>
              </a:rPr>
              <a:pPr/>
              <a:t>‹#›</a:t>
            </a:fld>
            <a:endParaRPr lang="en-US" dirty="0">
              <a:solidFill>
                <a:srgbClr val="2372B9"/>
              </a:solidFill>
            </a:endParaRPr>
          </a:p>
        </p:txBody>
      </p:sp>
    </p:spTree>
    <p:extLst>
      <p:ext uri="{BB962C8B-B14F-4D97-AF65-F5344CB8AC3E}">
        <p14:creationId xmlns:p14="http://schemas.microsoft.com/office/powerpoint/2010/main" val="223846915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Section Divider">
    <p:spTree>
      <p:nvGrpSpPr>
        <p:cNvPr id="1" name=""/>
        <p:cNvGrpSpPr/>
        <p:nvPr/>
      </p:nvGrpSpPr>
      <p:grpSpPr>
        <a:xfrm>
          <a:off x="0" y="0"/>
          <a:ext cx="0" cy="0"/>
          <a:chOff x="0" y="0"/>
          <a:chExt cx="0" cy="0"/>
        </a:xfrm>
      </p:grpSpPr>
      <p:sp>
        <p:nvSpPr>
          <p:cNvPr id="8" name="Rectangle 7"/>
          <p:cNvSpPr/>
          <p:nvPr/>
        </p:nvSpPr>
        <p:spPr>
          <a:xfrm>
            <a:off x="0" y="626165"/>
            <a:ext cx="9144000" cy="367748"/>
          </a:xfrm>
          <a:prstGeom prst="rect">
            <a:avLst/>
          </a:prstGeom>
          <a:solidFill>
            <a:srgbClr val="FFFFFF"/>
          </a:solid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smtClean="0">
              <a:solidFill>
                <a:schemeClr val="bg1"/>
              </a:solidFill>
            </a:endParaRPr>
          </a:p>
        </p:txBody>
      </p:sp>
      <p:sp>
        <p:nvSpPr>
          <p:cNvPr id="3" name="Content Placeholder 2"/>
          <p:cNvSpPr>
            <a:spLocks noGrp="1"/>
          </p:cNvSpPr>
          <p:nvPr>
            <p:ph idx="1"/>
          </p:nvPr>
        </p:nvSpPr>
        <p:spPr>
          <a:xfrm>
            <a:off x="363538" y="2054225"/>
            <a:ext cx="8412162" cy="4348163"/>
          </a:xfrm>
        </p:spPr>
        <p:txBody>
          <a:bodyPr/>
          <a:lstStyle>
            <a:lvl1pPr>
              <a:spcBef>
                <a:spcPts val="600"/>
              </a:spcBef>
              <a:defRPr sz="2400"/>
            </a:lvl1pPr>
            <a:lvl2pPr marL="225425" indent="-225425">
              <a:defRPr sz="2400"/>
            </a:lvl2pPr>
            <a:lvl3pPr marL="457200" indent="-227013">
              <a:defRPr sz="2400"/>
            </a:lvl3pPr>
            <a:lvl4pPr marL="690563" indent="-231775">
              <a:defRPr sz="2400"/>
            </a:lvl4pPr>
            <a:lvl5pPr marL="914400" indent="-233363">
              <a:defRPr sz="2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US" dirty="0" smtClean="0">
              <a:solidFill>
                <a:srgbClr val="2372B9"/>
              </a:solidFill>
            </a:endParaRPr>
          </a:p>
        </p:txBody>
      </p:sp>
      <p:sp>
        <p:nvSpPr>
          <p:cNvPr id="6" name="Slide Number Placeholder 5"/>
          <p:cNvSpPr>
            <a:spLocks noGrp="1"/>
          </p:cNvSpPr>
          <p:nvPr>
            <p:ph type="sldNum" sz="quarter" idx="12"/>
          </p:nvPr>
        </p:nvSpPr>
        <p:spPr/>
        <p:txBody>
          <a:bodyPr/>
          <a:lstStyle>
            <a:lvl1pPr algn="ctr">
              <a:defRPr/>
            </a:lvl1pPr>
          </a:lstStyle>
          <a:p>
            <a:fld id="{2ED86176-D6A4-43D8-BE13-F18245AD9D39}" type="slidenum">
              <a:rPr lang="en-US" smtClean="0">
                <a:solidFill>
                  <a:srgbClr val="2372B9"/>
                </a:solidFill>
              </a:rPr>
              <a:pPr/>
              <a:t>‹#›</a:t>
            </a:fld>
            <a:endParaRPr lang="en-US" dirty="0">
              <a:solidFill>
                <a:srgbClr val="2372B9"/>
              </a:solidFill>
            </a:endParaRPr>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8552536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able of Contents">
    <p:spTree>
      <p:nvGrpSpPr>
        <p:cNvPr id="1" name=""/>
        <p:cNvGrpSpPr/>
        <p:nvPr/>
      </p:nvGrpSpPr>
      <p:grpSpPr>
        <a:xfrm>
          <a:off x="0" y="0"/>
          <a:ext cx="0" cy="0"/>
          <a:chOff x="0" y="0"/>
          <a:chExt cx="0" cy="0"/>
        </a:xfrm>
      </p:grpSpPr>
      <p:sp>
        <p:nvSpPr>
          <p:cNvPr id="8" name="Rectangle 7"/>
          <p:cNvSpPr/>
          <p:nvPr/>
        </p:nvSpPr>
        <p:spPr>
          <a:xfrm>
            <a:off x="0" y="626165"/>
            <a:ext cx="9144000" cy="367748"/>
          </a:xfrm>
          <a:prstGeom prst="rect">
            <a:avLst/>
          </a:prstGeom>
          <a:solidFill>
            <a:srgbClr val="FFFFFF"/>
          </a:solid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smtClean="0">
              <a:solidFill>
                <a:schemeClr val="bg1"/>
              </a:solidFill>
            </a:endParaRPr>
          </a:p>
        </p:txBody>
      </p:sp>
      <p:sp>
        <p:nvSpPr>
          <p:cNvPr id="2" name="Title 1"/>
          <p:cNvSpPr>
            <a:spLocks noGrp="1"/>
          </p:cNvSpPr>
          <p:nvPr>
            <p:ph type="title"/>
          </p:nvPr>
        </p:nvSpPr>
        <p:spPr>
          <a:xfrm>
            <a:off x="363538" y="0"/>
            <a:ext cx="8412162" cy="728663"/>
          </a:xfrm>
        </p:spPr>
        <p:txBody>
          <a:bodyPr/>
          <a:lstStyle>
            <a:lvl1pPr>
              <a:defRPr>
                <a:solidFill>
                  <a:schemeClr val="accent3"/>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3538" y="806450"/>
            <a:ext cx="8412162" cy="5595938"/>
          </a:xfrm>
        </p:spPr>
        <p:txBody>
          <a:bodyPr/>
          <a:lstStyle>
            <a:lvl1pPr marL="1033463" indent="-1033463">
              <a:spcBef>
                <a:spcPts val="600"/>
              </a:spcBef>
              <a:tabLst>
                <a:tab pos="796925" algn="r"/>
                <a:tab pos="1033463" algn="l"/>
              </a:tabLst>
              <a:defRPr sz="1600"/>
            </a:lvl1pPr>
            <a:lvl2pPr marL="1258888" indent="-225425">
              <a:defRPr sz="1600"/>
            </a:lvl2pPr>
            <a:lvl3pPr marL="1423988" indent="-171450">
              <a:defRPr sz="1600"/>
            </a:lvl3pPr>
            <a:lvl4pPr marL="1606550" indent="-171450">
              <a:defRPr sz="1600"/>
            </a:lvl4pPr>
            <a:lvl5pPr marL="1709738" indent="-114300">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US" dirty="0" smtClean="0">
              <a:solidFill>
                <a:srgbClr val="2372B9"/>
              </a:solidFill>
            </a:endParaRPr>
          </a:p>
        </p:txBody>
      </p:sp>
      <p:sp>
        <p:nvSpPr>
          <p:cNvPr id="6" name="Slide Number Placeholder 5"/>
          <p:cNvSpPr>
            <a:spLocks noGrp="1"/>
          </p:cNvSpPr>
          <p:nvPr>
            <p:ph type="sldNum" sz="quarter" idx="12"/>
          </p:nvPr>
        </p:nvSpPr>
        <p:spPr/>
        <p:txBody>
          <a:bodyPr/>
          <a:lstStyle>
            <a:lvl1pPr algn="ctr">
              <a:defRPr/>
            </a:lvl1pPr>
          </a:lstStyle>
          <a:p>
            <a:fld id="{2ED86176-D6A4-43D8-BE13-F18245AD9D39}" type="slidenum">
              <a:rPr lang="en-US" smtClean="0">
                <a:solidFill>
                  <a:srgbClr val="2372B9"/>
                </a:solidFill>
              </a:rPr>
              <a:pPr/>
              <a:t>‹#›</a:t>
            </a:fld>
            <a:endParaRPr lang="en-US" dirty="0">
              <a:solidFill>
                <a:srgbClr val="2372B9"/>
              </a:solidFill>
            </a:endParaRPr>
          </a:p>
        </p:txBody>
      </p:sp>
    </p:spTree>
    <p:extLst>
      <p:ext uri="{BB962C8B-B14F-4D97-AF65-F5344CB8AC3E}">
        <p14:creationId xmlns:p14="http://schemas.microsoft.com/office/powerpoint/2010/main" val="214124089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vmlDrawing" Target="../drawings/vmlDrawing1.vml"/><Relationship Id="rId13" Type="http://schemas.openxmlformats.org/officeDocument/2006/relationships/tags" Target="../tags/tag2.xml"/><Relationship Id="rId14" Type="http://schemas.openxmlformats.org/officeDocument/2006/relationships/oleObject" Target="../embeddings/oleObject1.bin"/><Relationship Id="rId15"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19.xml"/><Relationship Id="rId20" Type="http://schemas.openxmlformats.org/officeDocument/2006/relationships/image" Target="../media/image2.png"/><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Relationship Id="rId15" Type="http://schemas.openxmlformats.org/officeDocument/2006/relationships/theme" Target="../theme/theme2.xml"/><Relationship Id="rId16" Type="http://schemas.openxmlformats.org/officeDocument/2006/relationships/vmlDrawing" Target="../drawings/vmlDrawing2.vml"/><Relationship Id="rId17" Type="http://schemas.openxmlformats.org/officeDocument/2006/relationships/tags" Target="../tags/tag3.xml"/><Relationship Id="rId18" Type="http://schemas.openxmlformats.org/officeDocument/2006/relationships/oleObject" Target="../embeddings/oleObject2.bin"/><Relationship Id="rId19" Type="http://schemas.openxmlformats.org/officeDocument/2006/relationships/image" Target="../media/image1.emf"/><Relationship Id="rId1" Type="http://schemas.openxmlformats.org/officeDocument/2006/relationships/slideLayout" Target="../slideLayouts/slideLayout11.xml"/><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3"/>
            </p:custDataLst>
            <p:extLst>
              <p:ext uri="{D42A27DB-BD31-4B8C-83A1-F6EECF244321}">
                <p14:modId xmlns:p14="http://schemas.microsoft.com/office/powerpoint/2010/main" val="398837738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8959" name="think-cell Slide" r:id="rId14" imgW="270" imgH="270" progId="TCLayout.ActiveDocument.1">
                  <p:embed/>
                </p:oleObj>
              </mc:Choice>
              <mc:Fallback>
                <p:oleObj name="think-cell Slide" r:id="rId14" imgW="270" imgH="270" progId="TCLayout.ActiveDocument.1">
                  <p:embed/>
                  <p:pic>
                    <p:nvPicPr>
                      <p:cNvPr id="0" name=""/>
                      <p:cNvPicPr/>
                      <p:nvPr/>
                    </p:nvPicPr>
                    <p:blipFill>
                      <a:blip r:embed="rId15"/>
                      <a:stretch>
                        <a:fillRect/>
                      </a:stretch>
                    </p:blipFill>
                    <p:spPr>
                      <a:xfrm>
                        <a:off x="1588" y="1588"/>
                        <a:ext cx="1587" cy="1587"/>
                      </a:xfrm>
                      <a:prstGeom prst="rect">
                        <a:avLst/>
                      </a:prstGeom>
                    </p:spPr>
                  </p:pic>
                </p:oleObj>
              </mc:Fallback>
            </mc:AlternateContent>
          </a:graphicData>
        </a:graphic>
      </p:graphicFrame>
      <p:cxnSp>
        <p:nvCxnSpPr>
          <p:cNvPr id="12" name="Straight Connector 11"/>
          <p:cNvCxnSpPr/>
          <p:nvPr/>
        </p:nvCxnSpPr>
        <p:spPr>
          <a:xfrm>
            <a:off x="363538" y="6611248"/>
            <a:ext cx="8412162" cy="0"/>
          </a:xfrm>
          <a:prstGeom prst="line">
            <a:avLst/>
          </a:prstGeom>
          <a:ln w="12700">
            <a:gradFill>
              <a:gsLst>
                <a:gs pos="6000">
                  <a:schemeClr val="bg2"/>
                </a:gs>
                <a:gs pos="41000">
                  <a:schemeClr val="bg2"/>
                </a:gs>
                <a:gs pos="85000">
                  <a:schemeClr val="bg2">
                    <a:alpha val="0"/>
                  </a:schemeClr>
                </a:gs>
              </a:gsLst>
              <a:lin ang="0" scaled="0"/>
            </a:gra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363538" y="0"/>
            <a:ext cx="8412162" cy="728663"/>
          </a:xfrm>
          <a:prstGeom prst="rect">
            <a:avLst/>
          </a:prstGeom>
        </p:spPr>
        <p:txBody>
          <a:bodyPr vert="horz" lIns="0" tIns="0" rIns="0" bIns="0" rtlCol="0" anchor="b" anchorCtr="0">
            <a:noAutofit/>
          </a:bodyPr>
          <a:lstStyle/>
          <a:p>
            <a:r>
              <a:rPr lang="en-US" dirty="0" smtClean="0"/>
              <a:t>Click to edit Master</a:t>
            </a:r>
            <a:br>
              <a:rPr lang="en-US" dirty="0" smtClean="0"/>
            </a:br>
            <a:r>
              <a:rPr lang="en-US" dirty="0" smtClean="0"/>
              <a:t>title style</a:t>
            </a:r>
            <a:endParaRPr lang="en-US" dirty="0"/>
          </a:p>
        </p:txBody>
      </p:sp>
      <p:sp>
        <p:nvSpPr>
          <p:cNvPr id="3" name="Text Placeholder 2"/>
          <p:cNvSpPr>
            <a:spLocks noGrp="1"/>
          </p:cNvSpPr>
          <p:nvPr>
            <p:ph type="body" idx="1"/>
          </p:nvPr>
        </p:nvSpPr>
        <p:spPr>
          <a:xfrm>
            <a:off x="363538" y="806450"/>
            <a:ext cx="8412162" cy="5595938"/>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737418" y="6624591"/>
            <a:ext cx="7100295" cy="213088"/>
          </a:xfrm>
          <a:prstGeom prst="rect">
            <a:avLst/>
          </a:prstGeom>
        </p:spPr>
        <p:txBody>
          <a:bodyPr vert="horz" lIns="0" tIns="0" rIns="0" bIns="0" rtlCol="0" anchor="ctr" anchorCtr="0"/>
          <a:lstStyle>
            <a:lvl1pPr algn="l">
              <a:defRPr sz="800">
                <a:solidFill>
                  <a:schemeClr val="accent3"/>
                </a:solidFill>
              </a:defRPr>
            </a:lvl1pPr>
          </a:lstStyle>
          <a:p>
            <a:endParaRPr lang="en-US" dirty="0"/>
          </a:p>
        </p:txBody>
      </p:sp>
      <p:sp>
        <p:nvSpPr>
          <p:cNvPr id="6" name="Slide Number Placeholder 5"/>
          <p:cNvSpPr>
            <a:spLocks noGrp="1"/>
          </p:cNvSpPr>
          <p:nvPr>
            <p:ph type="sldNum" sz="quarter" idx="4"/>
          </p:nvPr>
        </p:nvSpPr>
        <p:spPr>
          <a:xfrm>
            <a:off x="363538" y="6624591"/>
            <a:ext cx="342433" cy="213088"/>
          </a:xfrm>
          <a:prstGeom prst="rect">
            <a:avLst/>
          </a:prstGeom>
        </p:spPr>
        <p:txBody>
          <a:bodyPr vert="horz" lIns="0" tIns="0" rIns="0" bIns="0" rtlCol="0" anchor="ctr" anchorCtr="0"/>
          <a:lstStyle>
            <a:lvl1pPr algn="ctr">
              <a:defRPr sz="800">
                <a:solidFill>
                  <a:schemeClr val="accent3"/>
                </a:solidFill>
              </a:defRPr>
            </a:lvl1pPr>
          </a:lstStyle>
          <a:p>
            <a:fld id="{2ED86176-D6A4-43D8-BE13-F18245AD9D39}" type="slidenum">
              <a:rPr lang="en-US" smtClean="0"/>
              <a:pPr/>
              <a:t>‹#›</a:t>
            </a:fld>
            <a:endParaRPr lang="en-US" dirty="0"/>
          </a:p>
        </p:txBody>
      </p:sp>
      <p:cxnSp>
        <p:nvCxnSpPr>
          <p:cNvPr id="13" name="Straight Connector 12"/>
          <p:cNvCxnSpPr/>
          <p:nvPr/>
        </p:nvCxnSpPr>
        <p:spPr>
          <a:xfrm>
            <a:off x="363538" y="753748"/>
            <a:ext cx="841216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9775150"/>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2400" kern="1200">
          <a:solidFill>
            <a:schemeClr val="accent3"/>
          </a:solidFill>
          <a:latin typeface="+mj-lt"/>
          <a:ea typeface="+mj-ea"/>
          <a:cs typeface="+mj-cs"/>
        </a:defRPr>
      </a:lvl1pPr>
    </p:titleStyle>
    <p:bodyStyle>
      <a:lvl1pPr marL="0" indent="0" algn="l" defTabSz="914400" rtl="0" eaLnBrk="1" latinLnBrk="0" hangingPunct="1">
        <a:lnSpc>
          <a:spcPct val="95000"/>
        </a:lnSpc>
        <a:spcBef>
          <a:spcPts val="600"/>
        </a:spcBef>
        <a:buFontTx/>
        <a:buNone/>
        <a:defRPr sz="1600" kern="1200">
          <a:solidFill>
            <a:schemeClr val="tx1"/>
          </a:solidFill>
          <a:latin typeface="+mn-lt"/>
          <a:ea typeface="+mn-ea"/>
          <a:cs typeface="+mn-cs"/>
        </a:defRPr>
      </a:lvl1pPr>
      <a:lvl2pPr marL="171450" indent="-171450" algn="l" defTabSz="914400" rtl="0" eaLnBrk="1" latinLnBrk="0" hangingPunct="1">
        <a:lnSpc>
          <a:spcPct val="95000"/>
        </a:lnSpc>
        <a:spcBef>
          <a:spcPts val="300"/>
        </a:spcBef>
        <a:buFont typeface="Arial" pitchFamily="34" charset="0"/>
        <a:buChar char="•"/>
        <a:defRPr sz="1600" kern="1200">
          <a:solidFill>
            <a:schemeClr val="tx1"/>
          </a:solidFill>
          <a:latin typeface="+mn-lt"/>
          <a:ea typeface="+mn-ea"/>
          <a:cs typeface="+mn-cs"/>
        </a:defRPr>
      </a:lvl2pPr>
      <a:lvl3pPr marL="342900" indent="-171450" algn="l" defTabSz="914400" rtl="0" eaLnBrk="1" latinLnBrk="0" hangingPunct="1">
        <a:lnSpc>
          <a:spcPct val="95000"/>
        </a:lnSpc>
        <a:spcBef>
          <a:spcPts val="200"/>
        </a:spcBef>
        <a:buFont typeface="Franklin Gothic Book" pitchFamily="34" charset="0"/>
        <a:buChar char="–"/>
        <a:defRPr sz="1600" kern="1200">
          <a:solidFill>
            <a:schemeClr val="tx1"/>
          </a:solidFill>
          <a:latin typeface="+mn-lt"/>
          <a:ea typeface="+mn-ea"/>
          <a:cs typeface="+mn-cs"/>
        </a:defRPr>
      </a:lvl3pPr>
      <a:lvl4pPr marL="514350" indent="-171450" algn="l" defTabSz="914400" rtl="0" eaLnBrk="1" latinLnBrk="0" hangingPunct="1">
        <a:lnSpc>
          <a:spcPct val="95000"/>
        </a:lnSpc>
        <a:spcBef>
          <a:spcPts val="100"/>
        </a:spcBef>
        <a:buFont typeface="Arial" pitchFamily="34" charset="0"/>
        <a:buChar char="•"/>
        <a:defRPr sz="1600" kern="1200">
          <a:solidFill>
            <a:schemeClr val="tx1"/>
          </a:solidFill>
          <a:latin typeface="+mn-lt"/>
          <a:ea typeface="+mn-ea"/>
          <a:cs typeface="+mn-cs"/>
        </a:defRPr>
      </a:lvl4pPr>
      <a:lvl5pPr marL="628650" indent="-114300" algn="l" defTabSz="914400" rtl="0" eaLnBrk="1" latinLnBrk="0" hangingPunct="1">
        <a:lnSpc>
          <a:spcPct val="95000"/>
        </a:lnSpc>
        <a:spcBef>
          <a:spcPts val="1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17"/>
            </p:custDataLst>
            <p:extLst>
              <p:ext uri="{D42A27DB-BD31-4B8C-83A1-F6EECF244321}">
                <p14:modId xmlns:p14="http://schemas.microsoft.com/office/powerpoint/2010/main" val="393373348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0782" name="think-cell Slide" r:id="rId18" imgW="270" imgH="270" progId="TCLayout.ActiveDocument.1">
                  <p:embed/>
                </p:oleObj>
              </mc:Choice>
              <mc:Fallback>
                <p:oleObj name="think-cell Slide" r:id="rId18" imgW="270" imgH="270" progId="TCLayout.ActiveDocument.1">
                  <p:embed/>
                  <p:pic>
                    <p:nvPicPr>
                      <p:cNvPr id="0" name=""/>
                      <p:cNvPicPr/>
                      <p:nvPr/>
                    </p:nvPicPr>
                    <p:blipFill>
                      <a:blip r:embed="rId19"/>
                      <a:stretch>
                        <a:fillRect/>
                      </a:stretch>
                    </p:blipFill>
                    <p:spPr>
                      <a:xfrm>
                        <a:off x="1588" y="1588"/>
                        <a:ext cx="1587" cy="1587"/>
                      </a:xfrm>
                      <a:prstGeom prst="rect">
                        <a:avLst/>
                      </a:prstGeom>
                    </p:spPr>
                  </p:pic>
                </p:oleObj>
              </mc:Fallback>
            </mc:AlternateContent>
          </a:graphicData>
        </a:graphic>
      </p:graphicFrame>
      <p:pic>
        <p:nvPicPr>
          <p:cNvPr id="4" name="Picture 3"/>
          <p:cNvPicPr>
            <a:picLocks noChangeAspect="1"/>
          </p:cNvPicPr>
          <p:nvPr/>
        </p:nvPicPr>
        <p:blipFill>
          <a:blip r:embed="rId20" cstate="print"/>
          <a:stretch>
            <a:fillRect/>
          </a:stretch>
        </p:blipFill>
        <p:spPr>
          <a:xfrm>
            <a:off x="7960808" y="6534052"/>
            <a:ext cx="1053548" cy="228600"/>
          </a:xfrm>
          <a:prstGeom prst="rect">
            <a:avLst/>
          </a:prstGeom>
        </p:spPr>
      </p:pic>
      <p:cxnSp>
        <p:nvCxnSpPr>
          <p:cNvPr id="12" name="Straight Connector 11"/>
          <p:cNvCxnSpPr/>
          <p:nvPr/>
        </p:nvCxnSpPr>
        <p:spPr>
          <a:xfrm>
            <a:off x="363538" y="6611248"/>
            <a:ext cx="8412162" cy="0"/>
          </a:xfrm>
          <a:prstGeom prst="line">
            <a:avLst/>
          </a:prstGeom>
          <a:ln w="12700">
            <a:gradFill>
              <a:gsLst>
                <a:gs pos="6000">
                  <a:schemeClr val="bg2"/>
                </a:gs>
                <a:gs pos="41000">
                  <a:schemeClr val="bg2"/>
                </a:gs>
                <a:gs pos="85000">
                  <a:schemeClr val="bg2">
                    <a:alpha val="0"/>
                  </a:schemeClr>
                </a:gs>
              </a:gsLst>
              <a:lin ang="0" scaled="0"/>
            </a:gra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363538" y="0"/>
            <a:ext cx="8412162" cy="728663"/>
          </a:xfrm>
          <a:prstGeom prst="rect">
            <a:avLst/>
          </a:prstGeom>
        </p:spPr>
        <p:txBody>
          <a:bodyPr vert="horz" lIns="0" tIns="0" rIns="0" bIns="0" rtlCol="0" anchor="b" anchorCtr="0">
            <a:noAutofit/>
          </a:bodyPr>
          <a:lstStyle/>
          <a:p>
            <a:r>
              <a:rPr lang="en-US" dirty="0" smtClean="0"/>
              <a:t>Click to edit Master</a:t>
            </a:r>
            <a:br>
              <a:rPr lang="en-US" dirty="0" smtClean="0"/>
            </a:br>
            <a:r>
              <a:rPr lang="en-US" dirty="0" smtClean="0"/>
              <a:t>title style</a:t>
            </a:r>
            <a:endParaRPr lang="en-US" dirty="0"/>
          </a:p>
        </p:txBody>
      </p:sp>
      <p:sp>
        <p:nvSpPr>
          <p:cNvPr id="3" name="Text Placeholder 2"/>
          <p:cNvSpPr>
            <a:spLocks noGrp="1"/>
          </p:cNvSpPr>
          <p:nvPr>
            <p:ph type="body" idx="1"/>
          </p:nvPr>
        </p:nvSpPr>
        <p:spPr>
          <a:xfrm>
            <a:off x="363538" y="1016000"/>
            <a:ext cx="8412162" cy="5386388"/>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737418" y="6624591"/>
            <a:ext cx="7100295" cy="213088"/>
          </a:xfrm>
          <a:prstGeom prst="rect">
            <a:avLst/>
          </a:prstGeom>
        </p:spPr>
        <p:txBody>
          <a:bodyPr vert="horz" lIns="0" tIns="0" rIns="0" bIns="0" rtlCol="0" anchor="ctr" anchorCtr="0"/>
          <a:lstStyle>
            <a:lvl1pPr algn="l">
              <a:defRPr sz="800">
                <a:solidFill>
                  <a:schemeClr val="accent3"/>
                </a:solidFill>
              </a:defRPr>
            </a:lvl1pPr>
          </a:lstStyle>
          <a:p>
            <a:endParaRPr lang="en-US" dirty="0"/>
          </a:p>
        </p:txBody>
      </p:sp>
      <p:sp>
        <p:nvSpPr>
          <p:cNvPr id="6" name="Slide Number Placeholder 5"/>
          <p:cNvSpPr>
            <a:spLocks noGrp="1"/>
          </p:cNvSpPr>
          <p:nvPr>
            <p:ph type="sldNum" sz="quarter" idx="4"/>
          </p:nvPr>
        </p:nvSpPr>
        <p:spPr>
          <a:xfrm>
            <a:off x="363538" y="6624591"/>
            <a:ext cx="342433" cy="213088"/>
          </a:xfrm>
          <a:prstGeom prst="rect">
            <a:avLst/>
          </a:prstGeom>
        </p:spPr>
        <p:txBody>
          <a:bodyPr vert="horz" lIns="0" tIns="0" rIns="0" bIns="0" rtlCol="0" anchor="ctr" anchorCtr="0"/>
          <a:lstStyle>
            <a:lvl1pPr algn="l">
              <a:defRPr sz="800">
                <a:solidFill>
                  <a:schemeClr val="accent3"/>
                </a:solidFill>
              </a:defRPr>
            </a:lvl1pPr>
          </a:lstStyle>
          <a:p>
            <a:fld id="{2ED86176-D6A4-43D8-BE13-F18245AD9D39}" type="slidenum">
              <a:rPr lang="en-US" smtClean="0"/>
              <a:pPr/>
              <a:t>‹#›</a:t>
            </a:fld>
            <a:endParaRPr lang="en-US" dirty="0"/>
          </a:p>
        </p:txBody>
      </p:sp>
      <p:cxnSp>
        <p:nvCxnSpPr>
          <p:cNvPr id="13" name="Straight Connector 12"/>
          <p:cNvCxnSpPr/>
          <p:nvPr/>
        </p:nvCxnSpPr>
        <p:spPr>
          <a:xfrm>
            <a:off x="363538" y="753748"/>
            <a:ext cx="841216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9775150"/>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50" r:id="rId12"/>
    <p:sldLayoutId id="2147483751" r:id="rId13"/>
    <p:sldLayoutId id="2147483752" r:id="rId14"/>
  </p:sldLayoutIdLst>
  <p:hf hdr="0" dt="0"/>
  <p:txStyles>
    <p:titleStyle>
      <a:lvl1pPr algn="l" defTabSz="914400" rtl="0" eaLnBrk="1" latinLnBrk="0" hangingPunct="1">
        <a:lnSpc>
          <a:spcPct val="90000"/>
        </a:lnSpc>
        <a:spcBef>
          <a:spcPct val="0"/>
        </a:spcBef>
        <a:buNone/>
        <a:defRPr sz="2400" kern="1200">
          <a:solidFill>
            <a:schemeClr val="accent3"/>
          </a:solidFill>
          <a:latin typeface="+mj-lt"/>
          <a:ea typeface="+mj-ea"/>
          <a:cs typeface="+mj-cs"/>
        </a:defRPr>
      </a:lvl1pPr>
    </p:titleStyle>
    <p:bodyStyle>
      <a:lvl1pPr marL="0" indent="0" algn="l" defTabSz="914400" rtl="0" eaLnBrk="1" latinLnBrk="0" hangingPunct="1">
        <a:lnSpc>
          <a:spcPct val="95000"/>
        </a:lnSpc>
        <a:spcBef>
          <a:spcPts val="600"/>
        </a:spcBef>
        <a:buFontTx/>
        <a:buNone/>
        <a:defRPr sz="1600" kern="1200">
          <a:solidFill>
            <a:schemeClr val="tx1"/>
          </a:solidFill>
          <a:latin typeface="+mn-lt"/>
          <a:ea typeface="+mn-ea"/>
          <a:cs typeface="+mn-cs"/>
        </a:defRPr>
      </a:lvl1pPr>
      <a:lvl2pPr marL="171450" indent="-171450" algn="l" defTabSz="914400" rtl="0" eaLnBrk="1" latinLnBrk="0" hangingPunct="1">
        <a:lnSpc>
          <a:spcPct val="95000"/>
        </a:lnSpc>
        <a:spcBef>
          <a:spcPts val="300"/>
        </a:spcBef>
        <a:buFont typeface="Arial" pitchFamily="34" charset="0"/>
        <a:buChar char="•"/>
        <a:defRPr sz="1600" kern="1200">
          <a:solidFill>
            <a:schemeClr val="tx1"/>
          </a:solidFill>
          <a:latin typeface="+mn-lt"/>
          <a:ea typeface="+mn-ea"/>
          <a:cs typeface="+mn-cs"/>
        </a:defRPr>
      </a:lvl2pPr>
      <a:lvl3pPr marL="342900" indent="-171450" algn="l" defTabSz="914400" rtl="0" eaLnBrk="1" latinLnBrk="0" hangingPunct="1">
        <a:lnSpc>
          <a:spcPct val="95000"/>
        </a:lnSpc>
        <a:spcBef>
          <a:spcPts val="200"/>
        </a:spcBef>
        <a:buFont typeface="Franklin Gothic Book" pitchFamily="34" charset="0"/>
        <a:buChar char="–"/>
        <a:defRPr sz="1600" kern="1200">
          <a:solidFill>
            <a:schemeClr val="tx1"/>
          </a:solidFill>
          <a:latin typeface="+mn-lt"/>
          <a:ea typeface="+mn-ea"/>
          <a:cs typeface="+mn-cs"/>
        </a:defRPr>
      </a:lvl3pPr>
      <a:lvl4pPr marL="514350" indent="-171450" algn="l" defTabSz="914400" rtl="0" eaLnBrk="1" latinLnBrk="0" hangingPunct="1">
        <a:lnSpc>
          <a:spcPct val="95000"/>
        </a:lnSpc>
        <a:spcBef>
          <a:spcPts val="100"/>
        </a:spcBef>
        <a:buFont typeface="Arial" pitchFamily="34" charset="0"/>
        <a:buChar char="•"/>
        <a:defRPr sz="1600" kern="1200">
          <a:solidFill>
            <a:schemeClr val="tx1"/>
          </a:solidFill>
          <a:latin typeface="+mn-lt"/>
          <a:ea typeface="+mn-ea"/>
          <a:cs typeface="+mn-cs"/>
        </a:defRPr>
      </a:lvl4pPr>
      <a:lvl5pPr marL="628650" indent="-114300" algn="l" defTabSz="914400" rtl="0" eaLnBrk="1" latinLnBrk="0" hangingPunct="1">
        <a:lnSpc>
          <a:spcPct val="95000"/>
        </a:lnSpc>
        <a:spcBef>
          <a:spcPts val="1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image" Target="../media/image16.jpeg"/><Relationship Id="rId1" Type="http://schemas.openxmlformats.org/officeDocument/2006/relationships/slideLayout" Target="../slideLayouts/slideLayout19.xml"/><Relationship Id="rId2" Type="http://schemas.openxmlformats.org/officeDocument/2006/relationships/image" Target="../media/image14.jpeg"/></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4.xml"/><Relationship Id="rId2" Type="http://schemas.openxmlformats.org/officeDocument/2006/relationships/image" Target="../media/image12.png"/></Relationships>
</file>

<file path=ppt/slides/_rels/slide12.xml.rels><?xml version="1.0" encoding="UTF-8" standalone="yes"?>
<Relationships xmlns="http://schemas.openxmlformats.org/package/2006/relationships"><Relationship Id="rId20" Type="http://schemas.openxmlformats.org/officeDocument/2006/relationships/tags" Target="../tags/tag38.xml"/><Relationship Id="rId21" Type="http://schemas.openxmlformats.org/officeDocument/2006/relationships/tags" Target="../tags/tag39.xml"/><Relationship Id="rId22" Type="http://schemas.openxmlformats.org/officeDocument/2006/relationships/tags" Target="../tags/tag40.xml"/><Relationship Id="rId23" Type="http://schemas.openxmlformats.org/officeDocument/2006/relationships/tags" Target="../tags/tag41.xml"/><Relationship Id="rId24" Type="http://schemas.openxmlformats.org/officeDocument/2006/relationships/tags" Target="../tags/tag42.xml"/><Relationship Id="rId25" Type="http://schemas.openxmlformats.org/officeDocument/2006/relationships/tags" Target="../tags/tag43.xml"/><Relationship Id="rId26" Type="http://schemas.openxmlformats.org/officeDocument/2006/relationships/tags" Target="../tags/tag44.xml"/><Relationship Id="rId27" Type="http://schemas.openxmlformats.org/officeDocument/2006/relationships/tags" Target="../tags/tag45.xml"/><Relationship Id="rId28" Type="http://schemas.openxmlformats.org/officeDocument/2006/relationships/slideLayout" Target="../slideLayouts/slideLayout16.xml"/><Relationship Id="rId29" Type="http://schemas.openxmlformats.org/officeDocument/2006/relationships/notesSlide" Target="../notesSlides/notesSlide7.xml"/><Relationship Id="rId1" Type="http://schemas.openxmlformats.org/officeDocument/2006/relationships/vmlDrawing" Target="../drawings/vmlDrawing7.vml"/><Relationship Id="rId2" Type="http://schemas.openxmlformats.org/officeDocument/2006/relationships/tags" Target="../tags/tag20.xml"/><Relationship Id="rId3" Type="http://schemas.openxmlformats.org/officeDocument/2006/relationships/tags" Target="../tags/tag21.xml"/><Relationship Id="rId4" Type="http://schemas.openxmlformats.org/officeDocument/2006/relationships/tags" Target="../tags/tag22.xml"/><Relationship Id="rId5" Type="http://schemas.openxmlformats.org/officeDocument/2006/relationships/tags" Target="../tags/tag23.xml"/><Relationship Id="rId30" Type="http://schemas.openxmlformats.org/officeDocument/2006/relationships/oleObject" Target="../embeddings/oleObject7.bin"/><Relationship Id="rId31" Type="http://schemas.openxmlformats.org/officeDocument/2006/relationships/image" Target="../media/image1.emf"/><Relationship Id="rId32" Type="http://schemas.openxmlformats.org/officeDocument/2006/relationships/oleObject" Target="../embeddings/oleObject8.bin"/><Relationship Id="rId9" Type="http://schemas.openxmlformats.org/officeDocument/2006/relationships/tags" Target="../tags/tag27.xml"/><Relationship Id="rId6" Type="http://schemas.openxmlformats.org/officeDocument/2006/relationships/tags" Target="../tags/tag24.xml"/><Relationship Id="rId7" Type="http://schemas.openxmlformats.org/officeDocument/2006/relationships/tags" Target="../tags/tag25.xml"/><Relationship Id="rId8" Type="http://schemas.openxmlformats.org/officeDocument/2006/relationships/tags" Target="../tags/tag26.xml"/><Relationship Id="rId33" Type="http://schemas.openxmlformats.org/officeDocument/2006/relationships/image" Target="../media/image17.emf"/><Relationship Id="rId10" Type="http://schemas.openxmlformats.org/officeDocument/2006/relationships/tags" Target="../tags/tag28.xml"/><Relationship Id="rId11" Type="http://schemas.openxmlformats.org/officeDocument/2006/relationships/tags" Target="../tags/tag29.xml"/><Relationship Id="rId12" Type="http://schemas.openxmlformats.org/officeDocument/2006/relationships/tags" Target="../tags/tag30.xml"/><Relationship Id="rId13" Type="http://schemas.openxmlformats.org/officeDocument/2006/relationships/tags" Target="../tags/tag31.xml"/><Relationship Id="rId14" Type="http://schemas.openxmlformats.org/officeDocument/2006/relationships/tags" Target="../tags/tag32.xml"/><Relationship Id="rId15" Type="http://schemas.openxmlformats.org/officeDocument/2006/relationships/tags" Target="../tags/tag33.xml"/><Relationship Id="rId16" Type="http://schemas.openxmlformats.org/officeDocument/2006/relationships/tags" Target="../tags/tag34.xml"/><Relationship Id="rId17" Type="http://schemas.openxmlformats.org/officeDocument/2006/relationships/tags" Target="../tags/tag35.xml"/><Relationship Id="rId18" Type="http://schemas.openxmlformats.org/officeDocument/2006/relationships/tags" Target="../tags/tag36.xml"/><Relationship Id="rId19" Type="http://schemas.openxmlformats.org/officeDocument/2006/relationships/tags" Target="../tags/tag37.xml"/></Relationships>
</file>

<file path=ppt/slides/_rels/slide13.xml.rels><?xml version="1.0" encoding="UTF-8" standalone="yes"?>
<Relationships xmlns="http://schemas.openxmlformats.org/package/2006/relationships"><Relationship Id="rId3" Type="http://schemas.openxmlformats.org/officeDocument/2006/relationships/chart" Target="../charts/chart6.xml"/><Relationship Id="rId4" Type="http://schemas.openxmlformats.org/officeDocument/2006/relationships/chart" Target="../charts/chart7.xml"/><Relationship Id="rId5" Type="http://schemas.openxmlformats.org/officeDocument/2006/relationships/chart" Target="../charts/chart8.xml"/><Relationship Id="rId1" Type="http://schemas.openxmlformats.org/officeDocument/2006/relationships/slideLayout" Target="../slideLayouts/slideLayout19.xml"/><Relationship Id="rId2" Type="http://schemas.openxmlformats.org/officeDocument/2006/relationships/chart" Target="../charts/chart5.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6.xml"/><Relationship Id="rId4" Type="http://schemas.openxmlformats.org/officeDocument/2006/relationships/notesSlide" Target="../notesSlides/notesSlide8.xml"/><Relationship Id="rId5" Type="http://schemas.openxmlformats.org/officeDocument/2006/relationships/oleObject" Target="../embeddings/oleObject9.bin"/><Relationship Id="rId6" Type="http://schemas.openxmlformats.org/officeDocument/2006/relationships/image" Target="../media/image18.emf"/><Relationship Id="rId7" Type="http://schemas.openxmlformats.org/officeDocument/2006/relationships/chart" Target="../charts/chart9.xml"/><Relationship Id="rId1" Type="http://schemas.openxmlformats.org/officeDocument/2006/relationships/vmlDrawing" Target="../drawings/vmlDrawing8.vml"/><Relationship Id="rId2" Type="http://schemas.openxmlformats.org/officeDocument/2006/relationships/tags" Target="../tags/tag46.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3.xml"/><Relationship Id="rId4" Type="http://schemas.openxmlformats.org/officeDocument/2006/relationships/notesSlide" Target="../notesSlides/notesSlide2.xml"/><Relationship Id="rId5" Type="http://schemas.openxmlformats.org/officeDocument/2006/relationships/oleObject" Target="../embeddings/oleObject4.bin"/><Relationship Id="rId6" Type="http://schemas.openxmlformats.org/officeDocument/2006/relationships/image" Target="../media/image7.emf"/><Relationship Id="rId7" Type="http://schemas.openxmlformats.org/officeDocument/2006/relationships/image" Target="../media/image8.png"/><Relationship Id="rId1" Type="http://schemas.openxmlformats.org/officeDocument/2006/relationships/vmlDrawing" Target="../drawings/vmlDrawing4.vml"/><Relationship Id="rId2" Type="http://schemas.openxmlformats.org/officeDocument/2006/relationships/tags" Target="../tags/tag5.xm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4" Type="http://schemas.openxmlformats.org/officeDocument/2006/relationships/image" Target="../media/image10.emf"/><Relationship Id="rId1" Type="http://schemas.openxmlformats.org/officeDocument/2006/relationships/slideLayout" Target="../slideLayouts/slideLayout1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9" Type="http://schemas.openxmlformats.org/officeDocument/2006/relationships/tags" Target="../tags/tag13.xml"/><Relationship Id="rId20" Type="http://schemas.openxmlformats.org/officeDocument/2006/relationships/chart" Target="../charts/chart2.xml"/><Relationship Id="rId21" Type="http://schemas.openxmlformats.org/officeDocument/2006/relationships/chart" Target="../charts/chart3.xml"/><Relationship Id="rId22" Type="http://schemas.openxmlformats.org/officeDocument/2006/relationships/chart" Target="../charts/chart4.xml"/><Relationship Id="rId10" Type="http://schemas.openxmlformats.org/officeDocument/2006/relationships/tags" Target="../tags/tag14.xml"/><Relationship Id="rId11" Type="http://schemas.openxmlformats.org/officeDocument/2006/relationships/tags" Target="../tags/tag15.xml"/><Relationship Id="rId12" Type="http://schemas.openxmlformats.org/officeDocument/2006/relationships/tags" Target="../tags/tag16.xml"/><Relationship Id="rId13" Type="http://schemas.openxmlformats.org/officeDocument/2006/relationships/tags" Target="../tags/tag17.xml"/><Relationship Id="rId14" Type="http://schemas.openxmlformats.org/officeDocument/2006/relationships/tags" Target="../tags/tag18.xml"/><Relationship Id="rId15" Type="http://schemas.openxmlformats.org/officeDocument/2006/relationships/slideLayout" Target="../slideLayouts/slideLayout19.xml"/><Relationship Id="rId16" Type="http://schemas.openxmlformats.org/officeDocument/2006/relationships/notesSlide" Target="../notesSlides/notesSlide4.xml"/><Relationship Id="rId17" Type="http://schemas.openxmlformats.org/officeDocument/2006/relationships/chart" Target="../charts/chart1.xml"/><Relationship Id="rId18" Type="http://schemas.openxmlformats.org/officeDocument/2006/relationships/oleObject" Target="../embeddings/oleObject5.bin"/><Relationship Id="rId19" Type="http://schemas.openxmlformats.org/officeDocument/2006/relationships/image" Target="../media/image11.emf"/><Relationship Id="rId1" Type="http://schemas.openxmlformats.org/officeDocument/2006/relationships/vmlDrawing" Target="../drawings/vmlDrawing5.vml"/><Relationship Id="rId2" Type="http://schemas.openxmlformats.org/officeDocument/2006/relationships/tags" Target="../tags/tag6.xml"/><Relationship Id="rId3" Type="http://schemas.openxmlformats.org/officeDocument/2006/relationships/tags" Target="../tags/tag7.xml"/><Relationship Id="rId4" Type="http://schemas.openxmlformats.org/officeDocument/2006/relationships/tags" Target="../tags/tag8.xml"/><Relationship Id="rId5" Type="http://schemas.openxmlformats.org/officeDocument/2006/relationships/tags" Target="../tags/tag9.xml"/><Relationship Id="rId6" Type="http://schemas.openxmlformats.org/officeDocument/2006/relationships/tags" Target="../tags/tag10.xml"/><Relationship Id="rId7" Type="http://schemas.openxmlformats.org/officeDocument/2006/relationships/tags" Target="../tags/tag11.xml"/><Relationship Id="rId8" Type="http://schemas.openxmlformats.org/officeDocument/2006/relationships/tags" Target="../tags/tag1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4.xml"/><Relationship Id="rId4" Type="http://schemas.openxmlformats.org/officeDocument/2006/relationships/oleObject" Target="../embeddings/oleObject6.bin"/><Relationship Id="rId5" Type="http://schemas.openxmlformats.org/officeDocument/2006/relationships/image" Target="../media/image7.emf"/><Relationship Id="rId6" Type="http://schemas.openxmlformats.org/officeDocument/2006/relationships/image" Target="../media/image12.png"/><Relationship Id="rId7" Type="http://schemas.openxmlformats.org/officeDocument/2006/relationships/image" Target="../media/image13.jpeg"/><Relationship Id="rId1" Type="http://schemas.openxmlformats.org/officeDocument/2006/relationships/vmlDrawing" Target="../drawings/vmlDrawing6.vml"/><Relationship Id="rId2" Type="http://schemas.openxmlformats.org/officeDocument/2006/relationships/tags" Target="../tags/tag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31848" y="853715"/>
            <a:ext cx="5992812" cy="1470025"/>
          </a:xfrm>
          <a:prstGeom prst="rect">
            <a:avLst/>
          </a:prstGeom>
        </p:spPr>
        <p:txBody>
          <a:bodyPr vert="horz" lIns="0" tIns="0" rIns="0" bIns="0" rtlCol="0" anchor="t" anchorCtr="0">
            <a:noAutofit/>
          </a:bodyPr>
          <a:lstStyle/>
          <a:p>
            <a:pPr marL="0" marR="0" lvl="0" indent="0" algn="l" defTabSz="914400" rtl="0" eaLnBrk="1" fontAlgn="auto" latinLnBrk="0" hangingPunct="1">
              <a:lnSpc>
                <a:spcPct val="90000"/>
              </a:lnSpc>
              <a:spcBef>
                <a:spcPct val="0"/>
              </a:spcBef>
              <a:spcAft>
                <a:spcPts val="0"/>
              </a:spcAft>
              <a:buClrTx/>
              <a:buSzTx/>
              <a:buFontTx/>
              <a:buNone/>
              <a:tabLst/>
              <a:defRPr/>
            </a:pPr>
            <a:endParaRPr lang="en-US" sz="2800" dirty="0" smtClean="0">
              <a:solidFill>
                <a:schemeClr val="accent3"/>
              </a:solidFill>
              <a:latin typeface="+mj-lt"/>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2400" u="none" strike="noStrike" kern="1200" cap="none" spc="0" normalizeH="0" baseline="0" noProof="0" dirty="0">
              <a:ln>
                <a:noFill/>
              </a:ln>
              <a:solidFill>
                <a:schemeClr val="accent3"/>
              </a:solidFill>
              <a:effectLst/>
              <a:uLnTx/>
              <a:uFillTx/>
              <a:latin typeface="Franklin Gothic Demi" pitchFamily="34" charset="0"/>
              <a:ea typeface="+mj-ea"/>
              <a:cs typeface="+mj-cs"/>
            </a:endParaRPr>
          </a:p>
        </p:txBody>
      </p:sp>
      <p:sp>
        <p:nvSpPr>
          <p:cNvPr id="7" name="Subtitle 2"/>
          <p:cNvSpPr txBox="1">
            <a:spLocks/>
          </p:cNvSpPr>
          <p:nvPr/>
        </p:nvSpPr>
        <p:spPr>
          <a:xfrm>
            <a:off x="151535" y="1381680"/>
            <a:ext cx="6061837" cy="871836"/>
          </a:xfrm>
          <a:prstGeom prst="rect">
            <a:avLst/>
          </a:prstGeom>
        </p:spPr>
        <p:txBody>
          <a:bodyPr vert="horz" lIns="0" tIns="0" rIns="0" bIns="0" rtlCol="0">
            <a:noAutofit/>
          </a:bodyPr>
          <a:lstStyle/>
          <a:p>
            <a:pPr marL="0" marR="0" lvl="0" indent="0" algn="l" defTabSz="914400" rtl="0" eaLnBrk="1" fontAlgn="auto" latinLnBrk="0" hangingPunct="1">
              <a:lnSpc>
                <a:spcPct val="90000"/>
              </a:lnSpc>
              <a:spcBef>
                <a:spcPts val="600"/>
              </a:spcBef>
              <a:spcAft>
                <a:spcPts val="0"/>
              </a:spcAft>
              <a:buClrTx/>
              <a:buSzTx/>
              <a:buFontTx/>
              <a:buNone/>
              <a:tabLst/>
              <a:defRPr/>
            </a:pPr>
            <a:endParaRPr kumimoji="0" lang="en-US" sz="2000" b="0" i="0" u="none" strike="noStrike" kern="1200" cap="none" spc="0" normalizeH="0" baseline="0" noProof="0" dirty="0">
              <a:ln>
                <a:noFill/>
              </a:ln>
              <a:solidFill>
                <a:schemeClr val="tx1"/>
              </a:solidFill>
              <a:effectLst/>
              <a:uLnTx/>
              <a:uFillTx/>
              <a:latin typeface="+mj-lt"/>
              <a:ea typeface="+mn-ea"/>
              <a:cs typeface="+mn-cs"/>
            </a:endParaRPr>
          </a:p>
        </p:txBody>
      </p:sp>
      <p:sp>
        <p:nvSpPr>
          <p:cNvPr id="4" name="Rectangle 3"/>
          <p:cNvSpPr/>
          <p:nvPr/>
        </p:nvSpPr>
        <p:spPr>
          <a:xfrm>
            <a:off x="163773" y="967472"/>
            <a:ext cx="7438506" cy="2305246"/>
          </a:xfrm>
          <a:prstGeom prst="rect">
            <a:avLst/>
          </a:prstGeom>
        </p:spPr>
        <p:txBody>
          <a:bodyPr wrap="square">
            <a:spAutoFit/>
          </a:bodyPr>
          <a:lstStyle/>
          <a:p>
            <a:pPr>
              <a:lnSpc>
                <a:spcPct val="90000"/>
              </a:lnSpc>
              <a:spcBef>
                <a:spcPts val="600"/>
              </a:spcBef>
              <a:defRPr/>
            </a:pPr>
            <a:r>
              <a:rPr lang="en-US" sz="2800" dirty="0">
                <a:solidFill>
                  <a:schemeClr val="bg1">
                    <a:lumMod val="50000"/>
                  </a:schemeClr>
                </a:solidFill>
                <a:latin typeface="Franklin Gothic Demi" pitchFamily="34" charset="0"/>
              </a:rPr>
              <a:t>Future of Nuclear Power in the PJM </a:t>
            </a:r>
            <a:r>
              <a:rPr lang="en-US" sz="2800" dirty="0" smtClean="0">
                <a:solidFill>
                  <a:schemeClr val="bg1">
                    <a:lumMod val="50000"/>
                  </a:schemeClr>
                </a:solidFill>
                <a:latin typeface="Franklin Gothic Demi" pitchFamily="34" charset="0"/>
              </a:rPr>
              <a:t>Footprint </a:t>
            </a:r>
            <a:r>
              <a:rPr lang="en-US" sz="2800" dirty="0">
                <a:solidFill>
                  <a:schemeClr val="bg1">
                    <a:lumMod val="50000"/>
                  </a:schemeClr>
                </a:solidFill>
                <a:latin typeface="Franklin Gothic Demi" pitchFamily="34" charset="0"/>
              </a:rPr>
              <a:t>	</a:t>
            </a:r>
            <a:endParaRPr lang="en-US" sz="2000" dirty="0">
              <a:solidFill>
                <a:schemeClr val="bg1">
                  <a:lumMod val="50000"/>
                </a:schemeClr>
              </a:solidFill>
              <a:latin typeface="Franklin Gothic Demi" pitchFamily="34" charset="0"/>
            </a:endParaRPr>
          </a:p>
          <a:p>
            <a:pPr>
              <a:lnSpc>
                <a:spcPct val="90000"/>
              </a:lnSpc>
              <a:spcBef>
                <a:spcPts val="600"/>
              </a:spcBef>
              <a:defRPr/>
            </a:pPr>
            <a:r>
              <a:rPr lang="en-US" sz="2000" dirty="0" smtClean="0">
                <a:solidFill>
                  <a:schemeClr val="bg1">
                    <a:lumMod val="50000"/>
                  </a:schemeClr>
                </a:solidFill>
                <a:latin typeface="Franklin Gothic Demi" pitchFamily="34" charset="0"/>
              </a:rPr>
              <a:t>Kathleen </a:t>
            </a:r>
            <a:r>
              <a:rPr lang="en-US" sz="2000" dirty="0">
                <a:solidFill>
                  <a:schemeClr val="bg1">
                    <a:lumMod val="50000"/>
                  </a:schemeClr>
                </a:solidFill>
                <a:latin typeface="Franklin Gothic Demi" pitchFamily="34" charset="0"/>
              </a:rPr>
              <a:t>L. </a:t>
            </a:r>
            <a:r>
              <a:rPr lang="en-US" sz="2000" dirty="0" smtClean="0">
                <a:solidFill>
                  <a:schemeClr val="bg1">
                    <a:lumMod val="50000"/>
                  </a:schemeClr>
                </a:solidFill>
                <a:latin typeface="Franklin Gothic Demi" pitchFamily="34" charset="0"/>
              </a:rPr>
              <a:t>Barrón</a:t>
            </a:r>
          </a:p>
          <a:p>
            <a:pPr>
              <a:lnSpc>
                <a:spcPct val="90000"/>
              </a:lnSpc>
              <a:spcBef>
                <a:spcPts val="600"/>
              </a:spcBef>
              <a:defRPr/>
            </a:pPr>
            <a:r>
              <a:rPr lang="en-US" sz="1400" dirty="0" smtClean="0">
                <a:solidFill>
                  <a:schemeClr val="bg1">
                    <a:lumMod val="50000"/>
                  </a:schemeClr>
                </a:solidFill>
                <a:latin typeface="Franklin Gothic Demi" pitchFamily="34" charset="0"/>
              </a:rPr>
              <a:t>Senior </a:t>
            </a:r>
            <a:r>
              <a:rPr lang="en-US" sz="1400" dirty="0">
                <a:solidFill>
                  <a:schemeClr val="bg1">
                    <a:lumMod val="50000"/>
                  </a:schemeClr>
                </a:solidFill>
                <a:latin typeface="Franklin Gothic Demi" pitchFamily="34" charset="0"/>
              </a:rPr>
              <a:t>Vice President, </a:t>
            </a:r>
            <a:endParaRPr lang="en-US" sz="1400" dirty="0" smtClean="0">
              <a:solidFill>
                <a:schemeClr val="bg1">
                  <a:lumMod val="50000"/>
                </a:schemeClr>
              </a:solidFill>
              <a:latin typeface="Franklin Gothic Demi" pitchFamily="34" charset="0"/>
            </a:endParaRPr>
          </a:p>
          <a:p>
            <a:pPr>
              <a:lnSpc>
                <a:spcPct val="90000"/>
              </a:lnSpc>
              <a:spcBef>
                <a:spcPts val="600"/>
              </a:spcBef>
              <a:defRPr/>
            </a:pPr>
            <a:r>
              <a:rPr lang="en-US" sz="1400" dirty="0" smtClean="0">
                <a:solidFill>
                  <a:schemeClr val="bg1">
                    <a:lumMod val="50000"/>
                  </a:schemeClr>
                </a:solidFill>
                <a:latin typeface="Franklin Gothic Demi" pitchFamily="34" charset="0"/>
              </a:rPr>
              <a:t>Federal </a:t>
            </a:r>
            <a:r>
              <a:rPr lang="en-US" sz="1400" dirty="0">
                <a:solidFill>
                  <a:schemeClr val="bg1">
                    <a:lumMod val="50000"/>
                  </a:schemeClr>
                </a:solidFill>
                <a:latin typeface="Franklin Gothic Demi" pitchFamily="34" charset="0"/>
              </a:rPr>
              <a:t>Regulatory </a:t>
            </a:r>
            <a:r>
              <a:rPr lang="en-US" sz="1400" dirty="0" smtClean="0">
                <a:solidFill>
                  <a:schemeClr val="bg1">
                    <a:lumMod val="50000"/>
                  </a:schemeClr>
                </a:solidFill>
                <a:latin typeface="Franklin Gothic Demi" pitchFamily="34" charset="0"/>
              </a:rPr>
              <a:t>Affairs and Wholesale Market Policy</a:t>
            </a:r>
            <a:endParaRPr lang="en-US" sz="1400" dirty="0">
              <a:solidFill>
                <a:schemeClr val="bg1">
                  <a:lumMod val="50000"/>
                </a:schemeClr>
              </a:solidFill>
              <a:latin typeface="Franklin Gothic Demi" pitchFamily="34" charset="0"/>
            </a:endParaRPr>
          </a:p>
          <a:p>
            <a:pPr>
              <a:lnSpc>
                <a:spcPct val="90000"/>
              </a:lnSpc>
              <a:spcBef>
                <a:spcPts val="600"/>
              </a:spcBef>
              <a:defRPr/>
            </a:pPr>
            <a:endParaRPr lang="en-US" sz="1400" dirty="0" smtClean="0">
              <a:solidFill>
                <a:schemeClr val="bg1">
                  <a:lumMod val="50000"/>
                </a:schemeClr>
              </a:solidFill>
              <a:latin typeface="Franklin Gothic Demi" pitchFamily="34" charset="0"/>
            </a:endParaRPr>
          </a:p>
          <a:p>
            <a:pPr>
              <a:lnSpc>
                <a:spcPct val="90000"/>
              </a:lnSpc>
              <a:spcBef>
                <a:spcPts val="600"/>
              </a:spcBef>
              <a:defRPr/>
            </a:pPr>
            <a:r>
              <a:rPr lang="en-US" sz="1400" dirty="0">
                <a:solidFill>
                  <a:schemeClr val="bg1">
                    <a:lumMod val="50000"/>
                  </a:schemeClr>
                </a:solidFill>
                <a:latin typeface="Franklin Gothic Demi" pitchFamily="34" charset="0"/>
              </a:rPr>
              <a:t>	</a:t>
            </a:r>
            <a:r>
              <a:rPr lang="en-US" sz="1400" dirty="0" smtClean="0">
                <a:solidFill>
                  <a:schemeClr val="bg1">
                    <a:lumMod val="50000"/>
                  </a:schemeClr>
                </a:solidFill>
                <a:latin typeface="Franklin Gothic Demi" pitchFamily="34" charset="0"/>
              </a:rPr>
              <a:t>	</a:t>
            </a:r>
          </a:p>
        </p:txBody>
      </p:sp>
    </p:spTree>
    <p:extLst>
      <p:ext uri="{BB962C8B-B14F-4D97-AF65-F5344CB8AC3E}">
        <p14:creationId xmlns:p14="http://schemas.microsoft.com/office/powerpoint/2010/main" val="10420105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838200" y="1374524"/>
            <a:ext cx="5869144" cy="4170372"/>
          </a:xfrm>
          <a:prstGeom prst="rect">
            <a:avLst/>
          </a:prstGeom>
        </p:spPr>
        <p:txBody>
          <a:bodyPr wrap="square">
            <a:spAutoFit/>
          </a:bodyPr>
          <a:lstStyle/>
          <a:p>
            <a:pPr marL="285750" indent="-285750">
              <a:lnSpc>
                <a:spcPts val="1800"/>
              </a:lnSpc>
              <a:spcBef>
                <a:spcPts val="600"/>
              </a:spcBef>
              <a:buFont typeface="Arial" panose="020B0604020202020204" pitchFamily="34" charset="0"/>
              <a:buChar char="•"/>
            </a:pPr>
            <a:r>
              <a:rPr lang="en-US" dirty="0" smtClean="0"/>
              <a:t>Employ </a:t>
            </a:r>
            <a:r>
              <a:rPr lang="en-US" b="1" dirty="0" smtClean="0">
                <a:solidFill>
                  <a:srgbClr val="2372B9"/>
                </a:solidFill>
              </a:rPr>
              <a:t>5,300</a:t>
            </a:r>
            <a:r>
              <a:rPr lang="en-US" dirty="0" smtClean="0"/>
              <a:t>  full-time workers from </a:t>
            </a:r>
            <a:r>
              <a:rPr lang="en-US" b="1" dirty="0" smtClean="0">
                <a:solidFill>
                  <a:srgbClr val="2372B9"/>
                </a:solidFill>
              </a:rPr>
              <a:t>43 Illinois counties</a:t>
            </a:r>
            <a:r>
              <a:rPr lang="en-US" dirty="0" smtClean="0"/>
              <a:t>  with an annual payroll of </a:t>
            </a:r>
            <a:r>
              <a:rPr lang="en-US" b="1" dirty="0" smtClean="0">
                <a:solidFill>
                  <a:srgbClr val="2372B9"/>
                </a:solidFill>
              </a:rPr>
              <a:t>$550 million </a:t>
            </a:r>
            <a:r>
              <a:rPr lang="en-US" baseline="30000" dirty="0" smtClean="0"/>
              <a:t>1</a:t>
            </a:r>
            <a:endParaRPr lang="en-US" baseline="30000" dirty="0"/>
          </a:p>
          <a:p>
            <a:pPr marL="285750" indent="-285750">
              <a:lnSpc>
                <a:spcPts val="1800"/>
              </a:lnSpc>
              <a:spcBef>
                <a:spcPts val="600"/>
              </a:spcBef>
              <a:buFont typeface="Arial" panose="020B0604020202020204" pitchFamily="34" charset="0"/>
              <a:buChar char="•"/>
            </a:pPr>
            <a:r>
              <a:rPr lang="en-US" dirty="0" smtClean="0"/>
              <a:t>Employ another </a:t>
            </a:r>
            <a:r>
              <a:rPr lang="en-US" b="1" dirty="0" smtClean="0">
                <a:solidFill>
                  <a:srgbClr val="2372B9"/>
                </a:solidFill>
              </a:rPr>
              <a:t>1,300</a:t>
            </a:r>
            <a:r>
              <a:rPr lang="en-US" dirty="0" smtClean="0"/>
              <a:t>  temporary workers four to five times a year with a total annual payroll greater than </a:t>
            </a:r>
            <a:r>
              <a:rPr lang="en-US" b="1" dirty="0" smtClean="0">
                <a:solidFill>
                  <a:srgbClr val="2372B9"/>
                </a:solidFill>
              </a:rPr>
              <a:t>$200 million </a:t>
            </a:r>
            <a:endParaRPr lang="en-US" dirty="0"/>
          </a:p>
          <a:p>
            <a:pPr marL="285750" indent="-285750">
              <a:lnSpc>
                <a:spcPts val="1800"/>
              </a:lnSpc>
              <a:spcBef>
                <a:spcPts val="600"/>
              </a:spcBef>
              <a:buFont typeface="Arial" panose="020B0604020202020204" pitchFamily="34" charset="0"/>
              <a:buChar char="•"/>
            </a:pPr>
            <a:r>
              <a:rPr lang="en-US" dirty="0" smtClean="0"/>
              <a:t>Spend </a:t>
            </a:r>
            <a:r>
              <a:rPr lang="en-US" b="1" dirty="0" smtClean="0">
                <a:solidFill>
                  <a:srgbClr val="2372B9"/>
                </a:solidFill>
              </a:rPr>
              <a:t>$441.7 million </a:t>
            </a:r>
            <a:r>
              <a:rPr lang="en-US" dirty="0"/>
              <a:t>annually </a:t>
            </a:r>
            <a:r>
              <a:rPr lang="en-US" dirty="0" smtClean="0"/>
              <a:t>on direct purchases from </a:t>
            </a:r>
            <a:r>
              <a:rPr lang="en-US" b="1" dirty="0" smtClean="0">
                <a:solidFill>
                  <a:srgbClr val="0C65AF"/>
                </a:solidFill>
              </a:rPr>
              <a:t>3,217 </a:t>
            </a:r>
            <a:r>
              <a:rPr lang="en-US" dirty="0" smtClean="0"/>
              <a:t>local and state businesses</a:t>
            </a:r>
            <a:endParaRPr lang="en-US" dirty="0"/>
          </a:p>
          <a:p>
            <a:pPr marL="285750" indent="-285750">
              <a:lnSpc>
                <a:spcPts val="1800"/>
              </a:lnSpc>
              <a:spcBef>
                <a:spcPts val="600"/>
              </a:spcBef>
              <a:buFont typeface="Arial" panose="020B0604020202020204" pitchFamily="34" charset="0"/>
              <a:buChar char="•"/>
            </a:pPr>
            <a:r>
              <a:rPr lang="en-US" dirty="0" smtClean="0"/>
              <a:t>Create </a:t>
            </a:r>
            <a:r>
              <a:rPr lang="en-US" dirty="0"/>
              <a:t>more than </a:t>
            </a:r>
            <a:r>
              <a:rPr lang="en-US" b="1" dirty="0" smtClean="0">
                <a:solidFill>
                  <a:srgbClr val="2372B9"/>
                </a:solidFill>
              </a:rPr>
              <a:t>13,000</a:t>
            </a:r>
            <a:r>
              <a:rPr lang="en-US" dirty="0"/>
              <a:t> ancillary jobs in other </a:t>
            </a:r>
            <a:r>
              <a:rPr lang="en-US" dirty="0" smtClean="0"/>
              <a:t>Illinois business sectors through payroll spending, purchases and contracting activity</a:t>
            </a:r>
            <a:r>
              <a:rPr lang="en-US" baseline="30000" dirty="0" smtClean="0"/>
              <a:t>2</a:t>
            </a:r>
            <a:endParaRPr lang="en-US" baseline="30000" dirty="0"/>
          </a:p>
          <a:p>
            <a:pPr marL="285750" indent="-285750">
              <a:lnSpc>
                <a:spcPts val="1800"/>
              </a:lnSpc>
              <a:spcBef>
                <a:spcPts val="600"/>
              </a:spcBef>
              <a:buFont typeface="Arial" panose="020B0604020202020204" pitchFamily="34" charset="0"/>
              <a:buChar char="•"/>
            </a:pPr>
            <a:r>
              <a:rPr lang="en-US" dirty="0" smtClean="0"/>
              <a:t>Paid more </a:t>
            </a:r>
            <a:r>
              <a:rPr lang="en-US" dirty="0"/>
              <a:t>than </a:t>
            </a:r>
            <a:r>
              <a:rPr lang="en-US" b="1" dirty="0" smtClean="0">
                <a:solidFill>
                  <a:srgbClr val="2372B9"/>
                </a:solidFill>
              </a:rPr>
              <a:t>$129 million </a:t>
            </a:r>
            <a:r>
              <a:rPr lang="en-US" dirty="0"/>
              <a:t>in local property </a:t>
            </a:r>
            <a:r>
              <a:rPr lang="en-US" dirty="0" smtClean="0"/>
              <a:t>taxes in 2013 to fund school districts and other community spending priorities</a:t>
            </a:r>
          </a:p>
          <a:p>
            <a:pPr marL="285750" indent="-285750">
              <a:lnSpc>
                <a:spcPts val="1800"/>
              </a:lnSpc>
              <a:spcBef>
                <a:spcPts val="600"/>
              </a:spcBef>
              <a:buFont typeface="Arial" panose="020B0604020202020204" pitchFamily="34" charset="0"/>
              <a:buChar char="•"/>
            </a:pPr>
            <a:r>
              <a:rPr lang="en-US" dirty="0"/>
              <a:t>Paid more than </a:t>
            </a:r>
            <a:r>
              <a:rPr lang="en-US" b="1" dirty="0">
                <a:solidFill>
                  <a:srgbClr val="2372B9"/>
                </a:solidFill>
              </a:rPr>
              <a:t>$</a:t>
            </a:r>
            <a:r>
              <a:rPr lang="en-US" b="1" dirty="0" smtClean="0">
                <a:solidFill>
                  <a:srgbClr val="2372B9"/>
                </a:solidFill>
              </a:rPr>
              <a:t>26 </a:t>
            </a:r>
            <a:r>
              <a:rPr lang="en-US" b="1" dirty="0">
                <a:solidFill>
                  <a:srgbClr val="2372B9"/>
                </a:solidFill>
              </a:rPr>
              <a:t>million </a:t>
            </a:r>
            <a:r>
              <a:rPr lang="en-US" dirty="0"/>
              <a:t>in Illinois payroll taxes </a:t>
            </a:r>
            <a:r>
              <a:rPr lang="en-US" dirty="0" smtClean="0"/>
              <a:t>and </a:t>
            </a:r>
            <a:r>
              <a:rPr lang="en-US" b="1" dirty="0" smtClean="0">
                <a:solidFill>
                  <a:srgbClr val="2372B9"/>
                </a:solidFill>
              </a:rPr>
              <a:t>$22 </a:t>
            </a:r>
            <a:r>
              <a:rPr lang="en-US" b="1" dirty="0">
                <a:solidFill>
                  <a:srgbClr val="2372B9"/>
                </a:solidFill>
              </a:rPr>
              <a:t>million </a:t>
            </a:r>
            <a:r>
              <a:rPr lang="en-US" dirty="0"/>
              <a:t>in direct payments to the Illinois Emergency Management </a:t>
            </a:r>
            <a:r>
              <a:rPr lang="en-US" dirty="0" smtClean="0"/>
              <a:t>Agency in 2013</a:t>
            </a:r>
            <a:endParaRPr lang="en-US" dirty="0"/>
          </a:p>
        </p:txBody>
      </p:sp>
      <p:sp>
        <p:nvSpPr>
          <p:cNvPr id="9" name="Rectangle 8"/>
          <p:cNvSpPr/>
          <p:nvPr/>
        </p:nvSpPr>
        <p:spPr>
          <a:xfrm>
            <a:off x="641444" y="6185609"/>
            <a:ext cx="4762876" cy="400110"/>
          </a:xfrm>
          <a:prstGeom prst="rect">
            <a:avLst/>
          </a:prstGeom>
        </p:spPr>
        <p:txBody>
          <a:bodyPr wrap="square">
            <a:spAutoFit/>
          </a:bodyPr>
          <a:lstStyle/>
          <a:p>
            <a:pPr marL="114300" indent="-114300">
              <a:spcAft>
                <a:spcPts val="0"/>
              </a:spcAft>
            </a:pPr>
            <a:r>
              <a:rPr lang="en-US" sz="1000" dirty="0" smtClean="0">
                <a:latin typeface="+mn-lt"/>
              </a:rPr>
              <a:t>1 Full Time Equivalent positions including employees and contractors</a:t>
            </a:r>
          </a:p>
          <a:p>
            <a:pPr marL="114300" indent="-114300">
              <a:spcAft>
                <a:spcPts val="0"/>
              </a:spcAft>
            </a:pPr>
            <a:r>
              <a:rPr lang="en-US" sz="1000" dirty="0" smtClean="0">
                <a:latin typeface="+mn-lt"/>
              </a:rPr>
              <a:t>2 </a:t>
            </a:r>
            <a:r>
              <a:rPr lang="en-US" sz="1000" dirty="0">
                <a:latin typeface="+mn-lt"/>
              </a:rPr>
              <a:t>2007 Impact Analysis for Planning (IMPLAN) for Exelon </a:t>
            </a:r>
            <a:r>
              <a:rPr lang="en-US" sz="1000" dirty="0" smtClean="0">
                <a:latin typeface="+mn-lt"/>
              </a:rPr>
              <a:t>Nuclear</a:t>
            </a:r>
            <a:endParaRPr lang="en-US" sz="600" dirty="0" smtClean="0">
              <a:latin typeface="+mn-lt"/>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11031" y="1291313"/>
            <a:ext cx="2051970" cy="1327745"/>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13908" y="2697214"/>
            <a:ext cx="2051970" cy="1327745"/>
          </a:xfrm>
          <a:prstGeom prst="rect">
            <a:avLst/>
          </a:prstGeom>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21094" y="4118039"/>
            <a:ext cx="2051970" cy="1327745"/>
          </a:xfrm>
          <a:prstGeom prst="rect">
            <a:avLst/>
          </a:prstGeom>
        </p:spPr>
      </p:pic>
      <p:sp>
        <p:nvSpPr>
          <p:cNvPr id="13" name="TextBox 12"/>
          <p:cNvSpPr txBox="1"/>
          <p:nvPr/>
        </p:nvSpPr>
        <p:spPr>
          <a:xfrm>
            <a:off x="350838" y="5544896"/>
            <a:ext cx="8412162" cy="650373"/>
          </a:xfrm>
          <a:prstGeom prst="rect">
            <a:avLst/>
          </a:prstGeom>
          <a:gradFill>
            <a:gsLst>
              <a:gs pos="0">
                <a:srgbClr val="00B050">
                  <a:alpha val="75000"/>
                </a:srgbClr>
              </a:gs>
              <a:gs pos="100000">
                <a:schemeClr val="accent1"/>
              </a:gs>
            </a:gsLst>
            <a:lin ang="0" scaled="1"/>
          </a:gradFill>
        </p:spPr>
        <p:txBody>
          <a:bodyPr anchor="ctr"/>
          <a:lstStyle>
            <a:defPPr>
              <a:defRPr lang="en-US"/>
            </a:defPPr>
            <a:lvl1pPr algn="ctr">
              <a:defRPr>
                <a:solidFill>
                  <a:prstClr val="white"/>
                </a:solidFill>
                <a:effectLst>
                  <a:outerShdw blurRad="774700" dist="228600" dir="16200000" sx="104000" sy="104000" rotWithShape="0">
                    <a:prstClr val="black">
                      <a:alpha val="40000"/>
                    </a:prstClr>
                  </a:outerShdw>
                </a:effectLst>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en-US" dirty="0"/>
              <a:t>Exelon’s  nuclear plants  inject nearly $1 billion directly into the Illinois economy each year and account for more than 18,000 direct and indirect jobs in the state.</a:t>
            </a:r>
          </a:p>
        </p:txBody>
      </p:sp>
      <p:sp>
        <p:nvSpPr>
          <p:cNvPr id="2" name="Rectangle 1"/>
          <p:cNvSpPr/>
          <p:nvPr/>
        </p:nvSpPr>
        <p:spPr>
          <a:xfrm>
            <a:off x="350838" y="888280"/>
            <a:ext cx="8412162" cy="384721"/>
          </a:xfrm>
          <a:prstGeom prst="rect">
            <a:avLst/>
          </a:prstGeom>
        </p:spPr>
        <p:txBody>
          <a:bodyPr wrap="square">
            <a:spAutoFit/>
          </a:bodyPr>
          <a:lstStyle/>
          <a:p>
            <a:pPr>
              <a:lnSpc>
                <a:spcPct val="95000"/>
              </a:lnSpc>
              <a:spcBef>
                <a:spcPts val="600"/>
              </a:spcBef>
            </a:pPr>
            <a:r>
              <a:rPr lang="en-US" sz="2000" dirty="0" smtClean="0"/>
              <a:t>Exelon operates </a:t>
            </a:r>
            <a:r>
              <a:rPr lang="en-US" sz="2000" b="1" dirty="0">
                <a:solidFill>
                  <a:schemeClr val="accent3"/>
                </a:solidFill>
              </a:rPr>
              <a:t>11 reactors at six nuclear plants  </a:t>
            </a:r>
            <a:r>
              <a:rPr lang="en-US" sz="2000" dirty="0"/>
              <a:t>that </a:t>
            </a:r>
            <a:r>
              <a:rPr lang="en-US" sz="2000" dirty="0" smtClean="0"/>
              <a:t>…</a:t>
            </a:r>
            <a:endParaRPr lang="en-US" sz="2000" dirty="0"/>
          </a:p>
        </p:txBody>
      </p:sp>
      <p:sp>
        <p:nvSpPr>
          <p:cNvPr id="12" name="Title 1"/>
          <p:cNvSpPr txBox="1">
            <a:spLocks/>
          </p:cNvSpPr>
          <p:nvPr/>
        </p:nvSpPr>
        <p:spPr>
          <a:xfrm>
            <a:off x="363538" y="0"/>
            <a:ext cx="8412162" cy="728663"/>
          </a:xfrm>
          <a:prstGeom prst="rect">
            <a:avLst/>
          </a:prstGeom>
        </p:spPr>
        <p:txBody>
          <a:bodyPr vert="horz" lIns="0" tIns="0" rIns="0" bIns="0" rtlCol="0" anchor="b" anchorCtr="0">
            <a:noAutofit/>
          </a:bodyPr>
          <a:lstStyle>
            <a:lvl1pPr>
              <a:lnSpc>
                <a:spcPct val="90000"/>
              </a:lnSpc>
              <a:spcBef>
                <a:spcPct val="0"/>
              </a:spcBef>
              <a:buNone/>
              <a:defRPr sz="2800" b="1">
                <a:solidFill>
                  <a:srgbClr val="0070B6"/>
                </a:solidFill>
                <a:latin typeface="+mj-lt"/>
              </a:defRPr>
            </a:lvl1pPr>
          </a:lstStyle>
          <a:p>
            <a:r>
              <a:rPr lang="en-US" altLang="en-US" dirty="0" smtClean="0"/>
              <a:t>Nuclear Generation in Illinois</a:t>
            </a:r>
            <a:endParaRPr lang="en-US" dirty="0"/>
          </a:p>
        </p:txBody>
      </p:sp>
      <p:sp>
        <p:nvSpPr>
          <p:cNvPr id="3" name="Rectangle 2"/>
          <p:cNvSpPr/>
          <p:nvPr/>
        </p:nvSpPr>
        <p:spPr>
          <a:xfrm>
            <a:off x="322126" y="6574096"/>
            <a:ext cx="306494" cy="215444"/>
          </a:xfrm>
          <a:prstGeom prst="rect">
            <a:avLst/>
          </a:prstGeom>
        </p:spPr>
        <p:txBody>
          <a:bodyPr wrap="none">
            <a:spAutoFit/>
          </a:bodyPr>
          <a:lstStyle/>
          <a:p>
            <a:pPr>
              <a:defRPr/>
            </a:pPr>
            <a:fld id="{37D63249-9B28-4242-9808-79CE66A73911}" type="slidenum">
              <a:rPr lang="en-US" altLang="en-US" sz="800">
                <a:solidFill>
                  <a:srgbClr val="2372B9"/>
                </a:solidFill>
              </a:rPr>
              <a:pPr>
                <a:defRPr/>
              </a:pPr>
              <a:t>9</a:t>
            </a:fld>
            <a:endParaRPr lang="en-US" altLang="en-US" sz="800" dirty="0">
              <a:solidFill>
                <a:srgbClr val="2372B9"/>
              </a:solidFill>
            </a:endParaRPr>
          </a:p>
        </p:txBody>
      </p:sp>
    </p:spTree>
    <p:extLst>
      <p:ext uri="{BB962C8B-B14F-4D97-AF65-F5344CB8AC3E}">
        <p14:creationId xmlns:p14="http://schemas.microsoft.com/office/powerpoint/2010/main" val="28504476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object 26"/>
          <p:cNvSpPr/>
          <p:nvPr/>
        </p:nvSpPr>
        <p:spPr>
          <a:xfrm>
            <a:off x="7960807" y="6534051"/>
            <a:ext cx="1053547" cy="228599"/>
          </a:xfrm>
          <a:prstGeom prst="rect">
            <a:avLst/>
          </a:prstGeom>
          <a:blipFill>
            <a:blip r:embed="rId2"/>
            <a:srcRect/>
            <a:stretch>
              <a:fillRect/>
            </a:stretch>
          </a:blipFill>
        </p:spPr>
        <p:txBody>
          <a:bodyPr wrap="square" lIns="0" tIns="0" rIns="0" bIns="0" rtlCol="0">
            <a:noAutofit/>
          </a:bodyPr>
          <a:lstStyle/>
          <a:p>
            <a:endParaRPr/>
          </a:p>
        </p:txBody>
      </p:sp>
      <p:sp>
        <p:nvSpPr>
          <p:cNvPr id="25" name="object 25"/>
          <p:cNvSpPr/>
          <p:nvPr/>
        </p:nvSpPr>
        <p:spPr>
          <a:xfrm>
            <a:off x="363537" y="753747"/>
            <a:ext cx="8412162" cy="0"/>
          </a:xfrm>
          <a:custGeom>
            <a:avLst/>
            <a:gdLst/>
            <a:ahLst/>
            <a:cxnLst/>
            <a:rect l="l" t="t" r="r" b="b"/>
            <a:pathLst>
              <a:path w="8412162">
                <a:moveTo>
                  <a:pt x="0" y="0"/>
                </a:moveTo>
                <a:lnTo>
                  <a:pt x="8412162" y="0"/>
                </a:lnTo>
              </a:path>
            </a:pathLst>
          </a:custGeom>
          <a:ln w="12700">
            <a:solidFill>
              <a:srgbClr val="585858"/>
            </a:solidFill>
          </a:ln>
        </p:spPr>
        <p:txBody>
          <a:bodyPr wrap="square" lIns="0" tIns="0" rIns="0" bIns="0" rtlCol="0">
            <a:noAutofit/>
          </a:bodyPr>
          <a:lstStyle/>
          <a:p>
            <a:endParaRPr/>
          </a:p>
        </p:txBody>
      </p:sp>
      <p:graphicFrame>
        <p:nvGraphicFramePr>
          <p:cNvPr id="9" name="Content Placeholder 3"/>
          <p:cNvGraphicFramePr>
            <a:graphicFrameLocks/>
          </p:cNvGraphicFramePr>
          <p:nvPr>
            <p:extLst>
              <p:ext uri="{D42A27DB-BD31-4B8C-83A1-F6EECF244321}">
                <p14:modId xmlns:p14="http://schemas.microsoft.com/office/powerpoint/2010/main" val="1361151384"/>
              </p:ext>
            </p:extLst>
          </p:nvPr>
        </p:nvGraphicFramePr>
        <p:xfrm>
          <a:off x="376743" y="1413979"/>
          <a:ext cx="8346064" cy="53148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Content Placeholder 2"/>
          <p:cNvSpPr txBox="1">
            <a:spLocks/>
          </p:cNvSpPr>
          <p:nvPr/>
        </p:nvSpPr>
        <p:spPr>
          <a:xfrm>
            <a:off x="363538" y="766447"/>
            <a:ext cx="8412162" cy="5087939"/>
          </a:xfrm>
          <a:prstGeom prst="rect">
            <a:avLst/>
          </a:prstGeom>
        </p:spPr>
        <p:txBody>
          <a:bodyPr/>
          <a:lstStyle>
            <a:lvl1pPr marL="0" indent="0" algn="l" defTabSz="914400" rtl="0" eaLnBrk="1" latinLnBrk="0" hangingPunct="1">
              <a:lnSpc>
                <a:spcPct val="95000"/>
              </a:lnSpc>
              <a:spcBef>
                <a:spcPts val="600"/>
              </a:spcBef>
              <a:buFontTx/>
              <a:buNone/>
              <a:defRPr sz="1600" kern="1200">
                <a:solidFill>
                  <a:schemeClr val="tx1"/>
                </a:solidFill>
                <a:latin typeface="+mn-lt"/>
                <a:ea typeface="+mn-ea"/>
                <a:cs typeface="+mn-cs"/>
              </a:defRPr>
            </a:lvl1pPr>
            <a:lvl2pPr marL="171450" indent="-171450" algn="l" defTabSz="914400" rtl="0" eaLnBrk="1" latinLnBrk="0" hangingPunct="1">
              <a:lnSpc>
                <a:spcPct val="95000"/>
              </a:lnSpc>
              <a:spcBef>
                <a:spcPts val="300"/>
              </a:spcBef>
              <a:buFont typeface="Arial" pitchFamily="34" charset="0"/>
              <a:buChar char="•"/>
              <a:defRPr sz="1600" kern="1200">
                <a:solidFill>
                  <a:schemeClr val="tx1"/>
                </a:solidFill>
                <a:latin typeface="+mn-lt"/>
                <a:ea typeface="+mn-ea"/>
                <a:cs typeface="+mn-cs"/>
              </a:defRPr>
            </a:lvl2pPr>
            <a:lvl3pPr marL="342900" indent="-171450" algn="l" defTabSz="914400" rtl="0" eaLnBrk="1" latinLnBrk="0" hangingPunct="1">
              <a:lnSpc>
                <a:spcPct val="95000"/>
              </a:lnSpc>
              <a:spcBef>
                <a:spcPts val="200"/>
              </a:spcBef>
              <a:buFont typeface="Franklin Gothic Book" pitchFamily="34" charset="0"/>
              <a:buChar char="–"/>
              <a:defRPr sz="1600" kern="1200">
                <a:solidFill>
                  <a:schemeClr val="tx1"/>
                </a:solidFill>
                <a:latin typeface="+mn-lt"/>
                <a:ea typeface="+mn-ea"/>
                <a:cs typeface="+mn-cs"/>
              </a:defRPr>
            </a:lvl3pPr>
            <a:lvl4pPr marL="514350" indent="-171450" algn="l" defTabSz="914400" rtl="0" eaLnBrk="1" latinLnBrk="0" hangingPunct="1">
              <a:lnSpc>
                <a:spcPct val="95000"/>
              </a:lnSpc>
              <a:spcBef>
                <a:spcPts val="100"/>
              </a:spcBef>
              <a:buFont typeface="Arial" pitchFamily="34" charset="0"/>
              <a:buChar char="•"/>
              <a:defRPr sz="1600" kern="1200">
                <a:solidFill>
                  <a:schemeClr val="tx1"/>
                </a:solidFill>
                <a:latin typeface="+mn-lt"/>
                <a:ea typeface="+mn-ea"/>
                <a:cs typeface="+mn-cs"/>
              </a:defRPr>
            </a:lvl4pPr>
            <a:lvl5pPr marL="628650" indent="-114300" algn="l" defTabSz="914400" rtl="0" eaLnBrk="1" latinLnBrk="0" hangingPunct="1">
              <a:lnSpc>
                <a:spcPct val="95000"/>
              </a:lnSpc>
              <a:spcBef>
                <a:spcPts val="1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endParaRPr lang="en-US" sz="2000" i="1" dirty="0">
              <a:latin typeface="+mj-lt"/>
            </a:endParaRPr>
          </a:p>
        </p:txBody>
      </p:sp>
      <p:sp>
        <p:nvSpPr>
          <p:cNvPr id="4" name="Rectangle 3"/>
          <p:cNvSpPr/>
          <p:nvPr/>
        </p:nvSpPr>
        <p:spPr>
          <a:xfrm>
            <a:off x="366415" y="914400"/>
            <a:ext cx="8412160" cy="677108"/>
          </a:xfrm>
          <a:prstGeom prst="rect">
            <a:avLst/>
          </a:prstGeom>
          <a:noFill/>
          <a:ln w="19050">
            <a:solidFill>
              <a:srgbClr val="0070C0"/>
            </a:solidFill>
          </a:ln>
        </p:spPr>
        <p:txBody>
          <a:bodyPr vert="horz" lIns="0" tIns="0" rIns="0" bIns="0" rtlCol="0" anchor="ctr">
            <a:noAutofit/>
          </a:bodyPr>
          <a:lstStyle/>
          <a:p>
            <a:pPr algn="ctr">
              <a:lnSpc>
                <a:spcPct val="95000"/>
              </a:lnSpc>
              <a:spcAft>
                <a:spcPts val="600"/>
              </a:spcAft>
            </a:pPr>
            <a:r>
              <a:rPr lang="en-US" sz="2000" b="1" dirty="0">
                <a:solidFill>
                  <a:schemeClr val="tx1">
                    <a:lumMod val="75000"/>
                  </a:schemeClr>
                </a:solidFill>
                <a:effectLst>
                  <a:outerShdw blurRad="774700" dist="228600" dir="16200000" sx="104000" sy="104000" rotWithShape="0">
                    <a:prstClr val="black">
                      <a:alpha val="40000"/>
                    </a:prstClr>
                  </a:outerShdw>
                </a:effectLst>
              </a:rPr>
              <a:t>We have begun the process of shutting down Clinton Power Station on June 1, 2017 and Quad Cities Generating Station on June 1, 2018</a:t>
            </a:r>
          </a:p>
        </p:txBody>
      </p:sp>
      <p:sp>
        <p:nvSpPr>
          <p:cNvPr id="12" name="Title 1"/>
          <p:cNvSpPr txBox="1">
            <a:spLocks/>
          </p:cNvSpPr>
          <p:nvPr/>
        </p:nvSpPr>
        <p:spPr>
          <a:xfrm>
            <a:off x="363538" y="0"/>
            <a:ext cx="8412162" cy="728663"/>
          </a:xfrm>
          <a:prstGeom prst="rect">
            <a:avLst/>
          </a:prstGeom>
        </p:spPr>
        <p:txBody>
          <a:bodyPr vert="horz" lIns="0" tIns="0" rIns="0" bIns="0" rtlCol="0" anchor="b" anchorCtr="0">
            <a:noAutofit/>
          </a:bodyPr>
          <a:lstStyle>
            <a:lvl1pPr>
              <a:lnSpc>
                <a:spcPct val="90000"/>
              </a:lnSpc>
              <a:spcBef>
                <a:spcPct val="0"/>
              </a:spcBef>
              <a:buNone/>
              <a:defRPr sz="2800" b="1">
                <a:solidFill>
                  <a:srgbClr val="0070B6"/>
                </a:solidFill>
                <a:latin typeface="+mj-lt"/>
              </a:defRPr>
            </a:lvl1pPr>
          </a:lstStyle>
          <a:p>
            <a:r>
              <a:rPr lang="en-US" dirty="0"/>
              <a:t>Early Retirement of Clinton and Quad Cities Process</a:t>
            </a:r>
          </a:p>
        </p:txBody>
      </p:sp>
      <p:sp>
        <p:nvSpPr>
          <p:cNvPr id="2" name="Rectangle 1"/>
          <p:cNvSpPr/>
          <p:nvPr/>
        </p:nvSpPr>
        <p:spPr>
          <a:xfrm>
            <a:off x="287337" y="6581145"/>
            <a:ext cx="306494" cy="215444"/>
          </a:xfrm>
          <a:prstGeom prst="rect">
            <a:avLst/>
          </a:prstGeom>
        </p:spPr>
        <p:txBody>
          <a:bodyPr wrap="none">
            <a:spAutoFit/>
          </a:bodyPr>
          <a:lstStyle/>
          <a:p>
            <a:pPr>
              <a:defRPr/>
            </a:pPr>
            <a:fld id="{37D63249-9B28-4242-9808-79CE66A73911}" type="slidenum">
              <a:rPr lang="en-US" altLang="en-US" sz="800">
                <a:solidFill>
                  <a:srgbClr val="2372B9"/>
                </a:solidFill>
              </a:rPr>
              <a:pPr>
                <a:defRPr/>
              </a:pPr>
              <a:t>10</a:t>
            </a:fld>
            <a:endParaRPr lang="en-US" altLang="en-US" sz="800" dirty="0">
              <a:solidFill>
                <a:srgbClr val="2372B9"/>
              </a:solidFill>
            </a:endParaRPr>
          </a:p>
        </p:txBody>
      </p:sp>
    </p:spTree>
    <p:extLst>
      <p:ext uri="{BB962C8B-B14F-4D97-AF65-F5344CB8AC3E}">
        <p14:creationId xmlns:p14="http://schemas.microsoft.com/office/powerpoint/2010/main" val="13945826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4850" name="Object 6" hidden="1"/>
          <p:cNvGraphicFramePr>
            <a:graphicFrameLocks noChangeAspect="1"/>
          </p:cNvGraphicFramePr>
          <p:nvPr>
            <p:custDataLst>
              <p:tags r:id="rId2"/>
            </p:custDataLst>
            <p:extLst>
              <p:ext uri="{D42A27DB-BD31-4B8C-83A1-F6EECF244321}">
                <p14:modId xmlns:p14="http://schemas.microsoft.com/office/powerpoint/2010/main" val="62546811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0965" name="think-cell Slide" r:id="rId30" imgW="270" imgH="270" progId="TCLayout.ActiveDocument.1">
                  <p:embed/>
                </p:oleObj>
              </mc:Choice>
              <mc:Fallback>
                <p:oleObj name="think-cell Slide" r:id="rId30" imgW="270" imgH="270" progId="TCLayout.ActiveDocument.1">
                  <p:embed/>
                  <p:pic>
                    <p:nvPicPr>
                      <p:cNvPr id="0" name=""/>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tangle 2" hidden="1"/>
          <p:cNvSpPr/>
          <p:nvPr>
            <p:custDataLst>
              <p:tags r:id="rId3"/>
            </p:custDataLst>
          </p:nvPr>
        </p:nvSpPr>
        <p:spPr bwMode="auto">
          <a:xfrm>
            <a:off x="0" y="0"/>
            <a:ext cx="158750" cy="158750"/>
          </a:xfrm>
          <a:prstGeom prst="rect">
            <a:avLst/>
          </a:prstGeom>
          <a:solidFill>
            <a:schemeClr val="tx1"/>
          </a:solidFill>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endParaRPr lang="en-US" sz="1400" dirty="0" err="1" smtClean="0">
              <a:solidFill>
                <a:schemeClr val="bg1"/>
              </a:solidFill>
              <a:latin typeface="+mn-lt"/>
              <a:cs typeface="+mn-cs"/>
              <a:sym typeface="+mn-lt"/>
            </a:endParaRPr>
          </a:p>
        </p:txBody>
      </p:sp>
      <p:sp>
        <p:nvSpPr>
          <p:cNvPr id="334851" name="Title 1"/>
          <p:cNvSpPr>
            <a:spLocks noGrp="1"/>
          </p:cNvSpPr>
          <p:nvPr>
            <p:ph type="title"/>
          </p:nvPr>
        </p:nvSpPr>
        <p:spPr/>
        <p:txBody>
          <a:bodyPr/>
          <a:lstStyle/>
          <a:p>
            <a:pPr eaLnBrk="1" hangingPunct="1"/>
            <a:r>
              <a:rPr lang="en-US" altLang="en-US" dirty="0">
                <a:solidFill>
                  <a:srgbClr val="2372B9"/>
                </a:solidFill>
              </a:rPr>
              <a:t>E</a:t>
            </a:r>
            <a:r>
              <a:rPr lang="en-US" altLang="en-US" dirty="0" smtClean="0">
                <a:solidFill>
                  <a:srgbClr val="2372B9"/>
                </a:solidFill>
              </a:rPr>
              <a:t>xisting </a:t>
            </a:r>
            <a:r>
              <a:rPr lang="en-US" altLang="en-US" dirty="0">
                <a:solidFill>
                  <a:srgbClr val="2372B9"/>
                </a:solidFill>
              </a:rPr>
              <a:t>N</a:t>
            </a:r>
            <a:r>
              <a:rPr lang="en-US" altLang="en-US" dirty="0" smtClean="0">
                <a:solidFill>
                  <a:srgbClr val="2372B9"/>
                </a:solidFill>
              </a:rPr>
              <a:t>uclear is the Most </a:t>
            </a:r>
            <a:r>
              <a:rPr lang="en-US" altLang="en-US" dirty="0">
                <a:solidFill>
                  <a:srgbClr val="2372B9"/>
                </a:solidFill>
              </a:rPr>
              <a:t>C</a:t>
            </a:r>
            <a:r>
              <a:rPr lang="en-US" altLang="en-US" dirty="0" smtClean="0">
                <a:solidFill>
                  <a:srgbClr val="2372B9"/>
                </a:solidFill>
              </a:rPr>
              <a:t>ost </a:t>
            </a:r>
            <a:r>
              <a:rPr lang="en-US" altLang="en-US" dirty="0">
                <a:solidFill>
                  <a:srgbClr val="2372B9"/>
                </a:solidFill>
              </a:rPr>
              <a:t>E</a:t>
            </a:r>
            <a:r>
              <a:rPr lang="en-US" altLang="en-US" dirty="0" smtClean="0">
                <a:solidFill>
                  <a:srgbClr val="2372B9"/>
                </a:solidFill>
              </a:rPr>
              <a:t>ffective </a:t>
            </a:r>
            <a:r>
              <a:rPr lang="en-US" altLang="en-US" dirty="0">
                <a:solidFill>
                  <a:srgbClr val="2372B9"/>
                </a:solidFill>
              </a:rPr>
              <a:t>Z</a:t>
            </a:r>
            <a:r>
              <a:rPr lang="en-US" altLang="en-US" dirty="0" smtClean="0">
                <a:solidFill>
                  <a:srgbClr val="2372B9"/>
                </a:solidFill>
              </a:rPr>
              <a:t>ero </a:t>
            </a:r>
            <a:r>
              <a:rPr lang="en-US" altLang="en-US" dirty="0">
                <a:solidFill>
                  <a:srgbClr val="2372B9"/>
                </a:solidFill>
              </a:rPr>
              <a:t>C</a:t>
            </a:r>
            <a:r>
              <a:rPr lang="en-US" altLang="en-US" dirty="0" smtClean="0">
                <a:solidFill>
                  <a:srgbClr val="2372B9"/>
                </a:solidFill>
              </a:rPr>
              <a:t>arbon </a:t>
            </a:r>
            <a:r>
              <a:rPr lang="en-US" altLang="en-US" dirty="0">
                <a:solidFill>
                  <a:srgbClr val="2372B9"/>
                </a:solidFill>
              </a:rPr>
              <a:t>C</a:t>
            </a:r>
            <a:r>
              <a:rPr lang="en-US" altLang="en-US" dirty="0" smtClean="0">
                <a:solidFill>
                  <a:srgbClr val="2372B9"/>
                </a:solidFill>
              </a:rPr>
              <a:t>hoice</a:t>
            </a:r>
          </a:p>
        </p:txBody>
      </p:sp>
      <p:sp>
        <p:nvSpPr>
          <p:cNvPr id="334853" name="Rectangle 14"/>
          <p:cNvSpPr>
            <a:spLocks noChangeArrowheads="1"/>
          </p:cNvSpPr>
          <p:nvPr/>
        </p:nvSpPr>
        <p:spPr bwMode="auto">
          <a:xfrm>
            <a:off x="639763" y="4683125"/>
            <a:ext cx="582612" cy="8032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5000"/>
              </a:lnSpc>
              <a:spcBef>
                <a:spcPts val="600"/>
              </a:spcBef>
              <a:defRPr sz="1600">
                <a:solidFill>
                  <a:schemeClr val="tx1"/>
                </a:solidFill>
                <a:latin typeface="Franklin Gothic Book" panose="020B0503020102020204" pitchFamily="34" charset="0"/>
              </a:defRPr>
            </a:lvl1pPr>
            <a:lvl2pPr marL="742950" indent="-285750">
              <a:lnSpc>
                <a:spcPct val="95000"/>
              </a:lnSpc>
              <a:spcBef>
                <a:spcPts val="300"/>
              </a:spcBef>
              <a:buFont typeface="Arial" panose="020B0604020202020204" pitchFamily="34" charset="0"/>
              <a:buChar char="•"/>
              <a:defRPr sz="1600">
                <a:solidFill>
                  <a:schemeClr val="tx1"/>
                </a:solidFill>
                <a:latin typeface="Franklin Gothic Book" panose="020B0503020102020204" pitchFamily="34" charset="0"/>
              </a:defRPr>
            </a:lvl2pPr>
            <a:lvl3pPr marL="1143000" indent="-228600">
              <a:lnSpc>
                <a:spcPct val="95000"/>
              </a:lnSpc>
              <a:spcBef>
                <a:spcPts val="200"/>
              </a:spcBef>
              <a:buFont typeface="Franklin Gothic Book" panose="020B0503020102020204" pitchFamily="34" charset="0"/>
              <a:buChar char="–"/>
              <a:defRPr sz="1600">
                <a:solidFill>
                  <a:schemeClr val="tx1"/>
                </a:solidFill>
                <a:latin typeface="Franklin Gothic Book" panose="020B0503020102020204" pitchFamily="34" charset="0"/>
              </a:defRPr>
            </a:lvl3pPr>
            <a:lvl4pPr marL="1600200" indent="-228600">
              <a:lnSpc>
                <a:spcPct val="95000"/>
              </a:lnSpc>
              <a:spcBef>
                <a:spcPts val="100"/>
              </a:spcBef>
              <a:buFont typeface="Arial" panose="020B0604020202020204" pitchFamily="34" charset="0"/>
              <a:buChar char="•"/>
              <a:defRPr sz="1600">
                <a:solidFill>
                  <a:schemeClr val="tx1"/>
                </a:solidFill>
                <a:latin typeface="Franklin Gothic Book" panose="020B0503020102020204" pitchFamily="34" charset="0"/>
              </a:defRPr>
            </a:lvl4pPr>
            <a:lvl5pPr marL="2057400" indent="-228600">
              <a:lnSpc>
                <a:spcPct val="95000"/>
              </a:lnSpc>
              <a:spcBef>
                <a:spcPts val="100"/>
              </a:spcBef>
              <a:buFont typeface="Arial" panose="020B0604020202020204" pitchFamily="34" charset="0"/>
              <a:buChar char="-"/>
              <a:defRPr sz="1600">
                <a:solidFill>
                  <a:schemeClr val="tx1"/>
                </a:solidFill>
                <a:latin typeface="Franklin Gothic Book" panose="020B0503020102020204" pitchFamily="34" charset="0"/>
              </a:defRPr>
            </a:lvl5pPr>
            <a:lvl6pPr marL="2514600" indent="-228600" eaLnBrk="0" fontAlgn="base" hangingPunct="0">
              <a:lnSpc>
                <a:spcPct val="95000"/>
              </a:lnSpc>
              <a:spcBef>
                <a:spcPts val="100"/>
              </a:spcBef>
              <a:spcAft>
                <a:spcPct val="0"/>
              </a:spcAft>
              <a:buFont typeface="Arial" panose="020B0604020202020204" pitchFamily="34" charset="0"/>
              <a:buChar char="-"/>
              <a:defRPr sz="1600">
                <a:solidFill>
                  <a:schemeClr val="tx1"/>
                </a:solidFill>
                <a:latin typeface="Franklin Gothic Book" panose="020B0503020102020204" pitchFamily="34" charset="0"/>
              </a:defRPr>
            </a:lvl6pPr>
            <a:lvl7pPr marL="2971800" indent="-228600" eaLnBrk="0" fontAlgn="base" hangingPunct="0">
              <a:lnSpc>
                <a:spcPct val="95000"/>
              </a:lnSpc>
              <a:spcBef>
                <a:spcPts val="100"/>
              </a:spcBef>
              <a:spcAft>
                <a:spcPct val="0"/>
              </a:spcAft>
              <a:buFont typeface="Arial" panose="020B0604020202020204" pitchFamily="34" charset="0"/>
              <a:buChar char="-"/>
              <a:defRPr sz="1600">
                <a:solidFill>
                  <a:schemeClr val="tx1"/>
                </a:solidFill>
                <a:latin typeface="Franklin Gothic Book" panose="020B0503020102020204" pitchFamily="34" charset="0"/>
              </a:defRPr>
            </a:lvl7pPr>
            <a:lvl8pPr marL="3429000" indent="-228600" eaLnBrk="0" fontAlgn="base" hangingPunct="0">
              <a:lnSpc>
                <a:spcPct val="95000"/>
              </a:lnSpc>
              <a:spcBef>
                <a:spcPts val="100"/>
              </a:spcBef>
              <a:spcAft>
                <a:spcPct val="0"/>
              </a:spcAft>
              <a:buFont typeface="Arial" panose="020B0604020202020204" pitchFamily="34" charset="0"/>
              <a:buChar char="-"/>
              <a:defRPr sz="1600">
                <a:solidFill>
                  <a:schemeClr val="tx1"/>
                </a:solidFill>
                <a:latin typeface="Franklin Gothic Book" panose="020B0503020102020204" pitchFamily="34" charset="0"/>
              </a:defRPr>
            </a:lvl8pPr>
            <a:lvl9pPr marL="3886200" indent="-228600" eaLnBrk="0" fontAlgn="base" hangingPunct="0">
              <a:lnSpc>
                <a:spcPct val="95000"/>
              </a:lnSpc>
              <a:spcBef>
                <a:spcPts val="100"/>
              </a:spcBef>
              <a:spcAft>
                <a:spcPct val="0"/>
              </a:spcAft>
              <a:buFont typeface="Arial" panose="020B0604020202020204" pitchFamily="34" charset="0"/>
              <a:buChar char="-"/>
              <a:defRPr sz="1600">
                <a:solidFill>
                  <a:schemeClr val="tx1"/>
                </a:solidFill>
                <a:latin typeface="Franklin Gothic Book" panose="020B0503020102020204" pitchFamily="34" charset="0"/>
              </a:defRPr>
            </a:lvl9pPr>
          </a:lstStyle>
          <a:p>
            <a:pPr algn="ctr" eaLnBrk="1" hangingPunct="1">
              <a:lnSpc>
                <a:spcPct val="100000"/>
              </a:lnSpc>
              <a:spcBef>
                <a:spcPct val="0"/>
              </a:spcBef>
            </a:pPr>
            <a:endParaRPr lang="en-US" altLang="en-US" sz="1800">
              <a:solidFill>
                <a:srgbClr val="FFFFFF"/>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3232981020"/>
              </p:ext>
            </p:extLst>
          </p:nvPr>
        </p:nvGraphicFramePr>
        <p:xfrm>
          <a:off x="108232" y="5647765"/>
          <a:ext cx="8737243" cy="714935"/>
        </p:xfrm>
        <a:graphic>
          <a:graphicData uri="http://schemas.openxmlformats.org/drawingml/2006/table">
            <a:tbl>
              <a:tblPr firstRow="1" bandRow="1">
                <a:tableStyleId>{073A0DAA-6AF3-43AB-8588-CEC1D06C72B9}</a:tableStyleId>
              </a:tblPr>
              <a:tblGrid>
                <a:gridCol w="806168"/>
                <a:gridCol w="1331259"/>
                <a:gridCol w="1321020"/>
                <a:gridCol w="1287709"/>
                <a:gridCol w="1304365"/>
                <a:gridCol w="1304365"/>
                <a:gridCol w="1382357"/>
              </a:tblGrid>
              <a:tr h="714935">
                <a:tc>
                  <a:txBody>
                    <a:bodyPr/>
                    <a:lstStyle/>
                    <a:p>
                      <a:pPr algn="ctr"/>
                      <a:r>
                        <a:rPr lang="en-US" sz="1200" b="0" dirty="0" smtClean="0">
                          <a:latin typeface="+mj-lt"/>
                        </a:rPr>
                        <a:t>Carbon Price </a:t>
                      </a:r>
                    </a:p>
                    <a:p>
                      <a:pPr algn="ctr"/>
                      <a:r>
                        <a:rPr lang="en-US" sz="1200" b="0" dirty="0" smtClean="0">
                          <a:latin typeface="+mj-lt"/>
                        </a:rPr>
                        <a:t>Needed (1)</a:t>
                      </a:r>
                      <a:endParaRPr lang="en-US" sz="1200" b="0" dirty="0">
                        <a:latin typeface="+mj-lt"/>
                      </a:endParaRPr>
                    </a:p>
                  </a:txBody>
                  <a:tcPr marL="0" marR="0" marT="45735" marB="45735" anchor="ctr"/>
                </a:tc>
                <a:tc>
                  <a:txBody>
                    <a:bodyPr/>
                    <a:lstStyle/>
                    <a:p>
                      <a:pPr algn="ctr"/>
                      <a:r>
                        <a:rPr lang="en-US" sz="1400" b="0" dirty="0" smtClean="0">
                          <a:latin typeface="+mj-lt"/>
                        </a:rPr>
                        <a:t>$16</a:t>
                      </a:r>
                      <a:endParaRPr lang="en-US" sz="1400" b="0" dirty="0">
                        <a:latin typeface="+mj-lt"/>
                      </a:endParaRPr>
                    </a:p>
                  </a:txBody>
                  <a:tcPr marL="91443" marR="91443" marT="45735" marB="45735" anchor="ctr"/>
                </a:tc>
                <a:tc>
                  <a:txBody>
                    <a:bodyPr/>
                    <a:lstStyle/>
                    <a:p>
                      <a:pPr algn="ctr"/>
                      <a:r>
                        <a:rPr lang="en-US" sz="1400" b="0" dirty="0" smtClean="0">
                          <a:latin typeface="+mj-lt"/>
                        </a:rPr>
                        <a:t>&lt;$20</a:t>
                      </a:r>
                      <a:endParaRPr lang="en-US" sz="1400" b="0" dirty="0">
                        <a:latin typeface="+mj-lt"/>
                      </a:endParaRPr>
                    </a:p>
                  </a:txBody>
                  <a:tcPr marL="91443" marR="91443" marT="45735" marB="45735" anchor="ctr"/>
                </a:tc>
                <a:tc>
                  <a:txBody>
                    <a:bodyPr/>
                    <a:lstStyle/>
                    <a:p>
                      <a:pPr algn="ctr"/>
                      <a:r>
                        <a:rPr lang="en-US" sz="1400" b="0" dirty="0" smtClean="0">
                          <a:latin typeface="+mj-lt"/>
                        </a:rPr>
                        <a:t>$54</a:t>
                      </a:r>
                      <a:endParaRPr lang="en-US" sz="1400" b="0" dirty="0">
                        <a:latin typeface="+mj-lt"/>
                      </a:endParaRPr>
                    </a:p>
                  </a:txBody>
                  <a:tcPr marL="91443" marR="91443" marT="45735" marB="45735" anchor="ctr"/>
                </a:tc>
                <a:tc>
                  <a:txBody>
                    <a:bodyPr/>
                    <a:lstStyle/>
                    <a:p>
                      <a:pPr algn="ctr"/>
                      <a:r>
                        <a:rPr lang="en-US" sz="1400" b="0" dirty="0" smtClean="0">
                          <a:latin typeface="+mj-lt"/>
                        </a:rPr>
                        <a:t>$58</a:t>
                      </a:r>
                      <a:endParaRPr lang="en-US" sz="1400" b="0" dirty="0">
                        <a:latin typeface="+mj-lt"/>
                      </a:endParaRPr>
                    </a:p>
                  </a:txBody>
                  <a:tcPr marL="91443" marR="91443" marT="45735" marB="45735" anchor="ctr"/>
                </a:tc>
                <a:tc>
                  <a:txBody>
                    <a:bodyPr/>
                    <a:lstStyle/>
                    <a:p>
                      <a:pPr algn="ctr"/>
                      <a:r>
                        <a:rPr lang="en-US" sz="1400" b="0" dirty="0" smtClean="0">
                          <a:latin typeface="+mj-lt"/>
                        </a:rPr>
                        <a:t>$121</a:t>
                      </a:r>
                      <a:endParaRPr lang="en-US" sz="1400" b="0" dirty="0">
                        <a:latin typeface="+mj-lt"/>
                      </a:endParaRPr>
                    </a:p>
                  </a:txBody>
                  <a:tcPr marL="91443" marR="91443" marT="45735" marB="45735" anchor="ctr"/>
                </a:tc>
                <a:tc>
                  <a:txBody>
                    <a:bodyPr/>
                    <a:lstStyle/>
                    <a:p>
                      <a:pPr algn="ctr"/>
                      <a:r>
                        <a:rPr lang="en-US" sz="1400" b="0" dirty="0" smtClean="0">
                          <a:latin typeface="+mj-lt"/>
                        </a:rPr>
                        <a:t>$286</a:t>
                      </a:r>
                      <a:endParaRPr lang="en-US" sz="1400" b="0" dirty="0">
                        <a:latin typeface="+mj-lt"/>
                      </a:endParaRPr>
                    </a:p>
                  </a:txBody>
                  <a:tcPr marL="91443" marR="91443" marT="45735" marB="45735" anchor="ctr"/>
                </a:tc>
              </a:tr>
            </a:tbl>
          </a:graphicData>
        </a:graphic>
      </p:graphicFrame>
      <p:sp>
        <p:nvSpPr>
          <p:cNvPr id="334876" name="TextBox 11"/>
          <p:cNvSpPr txBox="1">
            <a:spLocks noChangeArrowheads="1"/>
          </p:cNvSpPr>
          <p:nvPr/>
        </p:nvSpPr>
        <p:spPr bwMode="auto">
          <a:xfrm>
            <a:off x="363538" y="6362700"/>
            <a:ext cx="7288212"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5000"/>
              </a:lnSpc>
              <a:spcBef>
                <a:spcPts val="600"/>
              </a:spcBef>
              <a:defRPr sz="1600">
                <a:solidFill>
                  <a:schemeClr val="tx1"/>
                </a:solidFill>
                <a:latin typeface="Franklin Gothic Book" panose="020B0503020102020204" pitchFamily="34" charset="0"/>
              </a:defRPr>
            </a:lvl1pPr>
            <a:lvl2pPr marL="742950" indent="-285750">
              <a:lnSpc>
                <a:spcPct val="95000"/>
              </a:lnSpc>
              <a:spcBef>
                <a:spcPts val="300"/>
              </a:spcBef>
              <a:buFont typeface="Arial" panose="020B0604020202020204" pitchFamily="34" charset="0"/>
              <a:buChar char="•"/>
              <a:defRPr sz="1600">
                <a:solidFill>
                  <a:schemeClr val="tx1"/>
                </a:solidFill>
                <a:latin typeface="Franklin Gothic Book" panose="020B0503020102020204" pitchFamily="34" charset="0"/>
              </a:defRPr>
            </a:lvl2pPr>
            <a:lvl3pPr marL="1143000" indent="-228600">
              <a:lnSpc>
                <a:spcPct val="95000"/>
              </a:lnSpc>
              <a:spcBef>
                <a:spcPts val="200"/>
              </a:spcBef>
              <a:buFont typeface="Franklin Gothic Book" panose="020B0503020102020204" pitchFamily="34" charset="0"/>
              <a:buChar char="–"/>
              <a:defRPr sz="1600">
                <a:solidFill>
                  <a:schemeClr val="tx1"/>
                </a:solidFill>
                <a:latin typeface="Franklin Gothic Book" panose="020B0503020102020204" pitchFamily="34" charset="0"/>
              </a:defRPr>
            </a:lvl3pPr>
            <a:lvl4pPr marL="1600200" indent="-228600">
              <a:lnSpc>
                <a:spcPct val="95000"/>
              </a:lnSpc>
              <a:spcBef>
                <a:spcPts val="100"/>
              </a:spcBef>
              <a:buFont typeface="Arial" panose="020B0604020202020204" pitchFamily="34" charset="0"/>
              <a:buChar char="•"/>
              <a:defRPr sz="1600">
                <a:solidFill>
                  <a:schemeClr val="tx1"/>
                </a:solidFill>
                <a:latin typeface="Franklin Gothic Book" panose="020B0503020102020204" pitchFamily="34" charset="0"/>
              </a:defRPr>
            </a:lvl4pPr>
            <a:lvl5pPr marL="2057400" indent="-228600">
              <a:lnSpc>
                <a:spcPct val="95000"/>
              </a:lnSpc>
              <a:spcBef>
                <a:spcPts val="100"/>
              </a:spcBef>
              <a:buFont typeface="Arial" panose="020B0604020202020204" pitchFamily="34" charset="0"/>
              <a:buChar char="-"/>
              <a:defRPr sz="1600">
                <a:solidFill>
                  <a:schemeClr val="tx1"/>
                </a:solidFill>
                <a:latin typeface="Franklin Gothic Book" panose="020B0503020102020204" pitchFamily="34" charset="0"/>
              </a:defRPr>
            </a:lvl5pPr>
            <a:lvl6pPr marL="2514600" indent="-228600" eaLnBrk="0" fontAlgn="base" hangingPunct="0">
              <a:lnSpc>
                <a:spcPct val="95000"/>
              </a:lnSpc>
              <a:spcBef>
                <a:spcPts val="100"/>
              </a:spcBef>
              <a:spcAft>
                <a:spcPct val="0"/>
              </a:spcAft>
              <a:buFont typeface="Arial" panose="020B0604020202020204" pitchFamily="34" charset="0"/>
              <a:buChar char="-"/>
              <a:defRPr sz="1600">
                <a:solidFill>
                  <a:schemeClr val="tx1"/>
                </a:solidFill>
                <a:latin typeface="Franklin Gothic Book" panose="020B0503020102020204" pitchFamily="34" charset="0"/>
              </a:defRPr>
            </a:lvl6pPr>
            <a:lvl7pPr marL="2971800" indent="-228600" eaLnBrk="0" fontAlgn="base" hangingPunct="0">
              <a:lnSpc>
                <a:spcPct val="95000"/>
              </a:lnSpc>
              <a:spcBef>
                <a:spcPts val="100"/>
              </a:spcBef>
              <a:spcAft>
                <a:spcPct val="0"/>
              </a:spcAft>
              <a:buFont typeface="Arial" panose="020B0604020202020204" pitchFamily="34" charset="0"/>
              <a:buChar char="-"/>
              <a:defRPr sz="1600">
                <a:solidFill>
                  <a:schemeClr val="tx1"/>
                </a:solidFill>
                <a:latin typeface="Franklin Gothic Book" panose="020B0503020102020204" pitchFamily="34" charset="0"/>
              </a:defRPr>
            </a:lvl7pPr>
            <a:lvl8pPr marL="3429000" indent="-228600" eaLnBrk="0" fontAlgn="base" hangingPunct="0">
              <a:lnSpc>
                <a:spcPct val="95000"/>
              </a:lnSpc>
              <a:spcBef>
                <a:spcPts val="100"/>
              </a:spcBef>
              <a:spcAft>
                <a:spcPct val="0"/>
              </a:spcAft>
              <a:buFont typeface="Arial" panose="020B0604020202020204" pitchFamily="34" charset="0"/>
              <a:buChar char="-"/>
              <a:defRPr sz="1600">
                <a:solidFill>
                  <a:schemeClr val="tx1"/>
                </a:solidFill>
                <a:latin typeface="Franklin Gothic Book" panose="020B0503020102020204" pitchFamily="34" charset="0"/>
              </a:defRPr>
            </a:lvl8pPr>
            <a:lvl9pPr marL="3886200" indent="-228600" eaLnBrk="0" fontAlgn="base" hangingPunct="0">
              <a:lnSpc>
                <a:spcPct val="95000"/>
              </a:lnSpc>
              <a:spcBef>
                <a:spcPts val="100"/>
              </a:spcBef>
              <a:spcAft>
                <a:spcPct val="0"/>
              </a:spcAft>
              <a:buFont typeface="Arial" panose="020B0604020202020204" pitchFamily="34" charset="0"/>
              <a:buChar char="-"/>
              <a:defRPr sz="1600">
                <a:solidFill>
                  <a:schemeClr val="tx1"/>
                </a:solidFill>
                <a:latin typeface="Franklin Gothic Book" panose="020B0503020102020204" pitchFamily="34" charset="0"/>
              </a:defRPr>
            </a:lvl9pPr>
          </a:lstStyle>
          <a:p>
            <a:pPr eaLnBrk="1" hangingPunct="1"/>
            <a:r>
              <a:rPr lang="en-US" altLang="en-US" sz="800" dirty="0">
                <a:solidFill>
                  <a:srgbClr val="595959"/>
                </a:solidFill>
              </a:rPr>
              <a:t>(1)  $/</a:t>
            </a:r>
            <a:r>
              <a:rPr lang="en-US" altLang="en-US" sz="800" dirty="0" err="1">
                <a:solidFill>
                  <a:srgbClr val="595959"/>
                </a:solidFill>
              </a:rPr>
              <a:t>MWh</a:t>
            </a:r>
            <a:r>
              <a:rPr lang="en-US" altLang="en-US" sz="800" dirty="0">
                <a:solidFill>
                  <a:srgbClr val="595959"/>
                </a:solidFill>
              </a:rPr>
              <a:t> above-market converted to carbon price needed using PJM marginal emission rate of 1,590 </a:t>
            </a:r>
            <a:r>
              <a:rPr lang="en-US" altLang="en-US" sz="800" dirty="0" err="1">
                <a:solidFill>
                  <a:srgbClr val="595959"/>
                </a:solidFill>
              </a:rPr>
              <a:t>lbs</a:t>
            </a:r>
            <a:r>
              <a:rPr lang="en-US" altLang="en-US" sz="800" dirty="0">
                <a:solidFill>
                  <a:srgbClr val="595959"/>
                </a:solidFill>
              </a:rPr>
              <a:t>/</a:t>
            </a:r>
            <a:r>
              <a:rPr lang="en-US" altLang="en-US" sz="800" dirty="0" err="1">
                <a:solidFill>
                  <a:srgbClr val="595959"/>
                </a:solidFill>
              </a:rPr>
              <a:t>MWh</a:t>
            </a:r>
            <a:endParaRPr lang="en-US" altLang="en-US" sz="800" dirty="0">
              <a:solidFill>
                <a:srgbClr val="595959"/>
              </a:solidFill>
            </a:endParaRPr>
          </a:p>
        </p:txBody>
      </p:sp>
      <p:graphicFrame>
        <p:nvGraphicFramePr>
          <p:cNvPr id="4" name="Object 3"/>
          <p:cNvGraphicFramePr>
            <a:graphicFrameLocks/>
          </p:cNvGraphicFramePr>
          <p:nvPr>
            <p:custDataLst>
              <p:tags r:id="rId4"/>
            </p:custDataLst>
            <p:extLst>
              <p:ext uri="{D42A27DB-BD31-4B8C-83A1-F6EECF244321}">
                <p14:modId xmlns:p14="http://schemas.microsoft.com/office/powerpoint/2010/main" val="2837087216"/>
              </p:ext>
            </p:extLst>
          </p:nvPr>
        </p:nvGraphicFramePr>
        <p:xfrm>
          <a:off x="800100" y="1333500"/>
          <a:ext cx="8115232" cy="3514805"/>
        </p:xfrm>
        <a:graphic>
          <a:graphicData uri="http://schemas.openxmlformats.org/presentationml/2006/ole">
            <mc:AlternateContent xmlns:mc="http://schemas.openxmlformats.org/markup-compatibility/2006">
              <mc:Choice xmlns:v="urn:schemas-microsoft-com:vml" Requires="v">
                <p:oleObj spid="_x0000_s40966" name="Chart" r:id="rId32" imgW="8115232" imgH="3514805" progId="MSGraph.Chart.8">
                  <p:embed followColorScheme="full"/>
                </p:oleObj>
              </mc:Choice>
              <mc:Fallback>
                <p:oleObj name="Chart" r:id="rId32" imgW="8115232" imgH="3514805" progId="MSGraph.Chart.8">
                  <p:embed followColorScheme="full"/>
                  <p:pic>
                    <p:nvPicPr>
                      <p:cNvPr id="0" name=""/>
                      <p:cNvPicPr/>
                      <p:nvPr/>
                    </p:nvPicPr>
                    <p:blipFill>
                      <a:blip r:embed="rId33"/>
                      <a:stretch>
                        <a:fillRect/>
                      </a:stretch>
                    </p:blipFill>
                    <p:spPr>
                      <a:xfrm>
                        <a:off x="800100" y="1333500"/>
                        <a:ext cx="8115232" cy="3514805"/>
                      </a:xfrm>
                      <a:prstGeom prst="rect">
                        <a:avLst/>
                      </a:prstGeom>
                    </p:spPr>
                  </p:pic>
                </p:oleObj>
              </mc:Fallback>
            </mc:AlternateContent>
          </a:graphicData>
        </a:graphic>
      </p:graphicFrame>
      <p:sp>
        <p:nvSpPr>
          <p:cNvPr id="99" name="Text Placeholder 2"/>
          <p:cNvSpPr>
            <a:spLocks noGrp="1"/>
          </p:cNvSpPr>
          <p:nvPr>
            <p:custDataLst>
              <p:tags r:id="rId5"/>
            </p:custDataLst>
          </p:nvPr>
        </p:nvSpPr>
        <p:spPr bwMode="gray">
          <a:xfrm>
            <a:off x="403225" y="1341438"/>
            <a:ext cx="4191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spcCol="0" anchor="ctr" anchorCtr="0" compatLnSpc="1">
            <a:prstTxWarp prst="textNoShape">
              <a:avLst/>
            </a:prstTxWarp>
            <a:noAutofit/>
          </a:bodyPr>
          <a:lstStyle>
            <a:lvl1pPr algn="l" rtl="0" eaLnBrk="0" fontAlgn="base" hangingPunct="0">
              <a:lnSpc>
                <a:spcPct val="95000"/>
              </a:lnSpc>
              <a:spcBef>
                <a:spcPts val="600"/>
              </a:spcBef>
              <a:spcAft>
                <a:spcPct val="0"/>
              </a:spcAft>
              <a:defRPr sz="1600" kern="1200">
                <a:solidFill>
                  <a:schemeClr val="tx1"/>
                </a:solidFill>
                <a:latin typeface="+mn-lt"/>
                <a:ea typeface="+mn-ea"/>
                <a:cs typeface="+mn-cs"/>
              </a:defRPr>
            </a:lvl1pPr>
            <a:lvl2pPr marL="171450" indent="-171450" algn="l" rtl="0" eaLnBrk="0" fontAlgn="base" hangingPunct="0">
              <a:lnSpc>
                <a:spcPct val="95000"/>
              </a:lnSpc>
              <a:spcBef>
                <a:spcPts val="300"/>
              </a:spcBef>
              <a:spcAft>
                <a:spcPct val="0"/>
              </a:spcAft>
              <a:buFont typeface="Arial" panose="020B0604020202020204" pitchFamily="34" charset="0"/>
              <a:buChar char="•"/>
              <a:defRPr sz="1600" kern="1200">
                <a:solidFill>
                  <a:schemeClr val="tx1"/>
                </a:solidFill>
                <a:latin typeface="+mn-lt"/>
                <a:ea typeface="+mn-ea"/>
                <a:cs typeface="+mn-cs"/>
              </a:defRPr>
            </a:lvl2pPr>
            <a:lvl3pPr marL="342900" indent="-171450" algn="l" rtl="0" eaLnBrk="0" fontAlgn="base" hangingPunct="0">
              <a:lnSpc>
                <a:spcPct val="95000"/>
              </a:lnSpc>
              <a:spcBef>
                <a:spcPts val="200"/>
              </a:spcBef>
              <a:spcAft>
                <a:spcPct val="0"/>
              </a:spcAft>
              <a:buFont typeface="Franklin Gothic Book" panose="020B0503020102020204" pitchFamily="34" charset="0"/>
              <a:buChar char="–"/>
              <a:defRPr sz="1600" kern="1200">
                <a:solidFill>
                  <a:schemeClr val="tx1"/>
                </a:solidFill>
                <a:latin typeface="+mn-lt"/>
                <a:ea typeface="+mn-ea"/>
                <a:cs typeface="+mn-cs"/>
              </a:defRPr>
            </a:lvl3pPr>
            <a:lvl4pPr marL="514350" indent="-171450" algn="l" rtl="0" eaLnBrk="0" fontAlgn="base" hangingPunct="0">
              <a:lnSpc>
                <a:spcPct val="95000"/>
              </a:lnSpc>
              <a:spcBef>
                <a:spcPts val="100"/>
              </a:spcBef>
              <a:spcAft>
                <a:spcPct val="0"/>
              </a:spcAft>
              <a:buFont typeface="Arial" panose="020B0604020202020204" pitchFamily="34" charset="0"/>
              <a:buChar char="•"/>
              <a:defRPr sz="1600" kern="1200">
                <a:solidFill>
                  <a:schemeClr val="tx1"/>
                </a:solidFill>
                <a:latin typeface="+mn-lt"/>
                <a:ea typeface="+mn-ea"/>
                <a:cs typeface="+mn-cs"/>
              </a:defRPr>
            </a:lvl4pPr>
            <a:lvl5pPr marL="628650" indent="-114300" algn="l" rtl="0" eaLnBrk="0" fontAlgn="base" hangingPunct="0">
              <a:lnSpc>
                <a:spcPct val="95000"/>
              </a:lnSpc>
              <a:spcBef>
                <a:spcPts val="1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a:lnSpc>
                <a:spcPct val="100000"/>
              </a:lnSpc>
              <a:spcBef>
                <a:spcPct val="0"/>
              </a:spcBef>
            </a:pPr>
            <a:fld id="{28567040-3C7E-47BD-81FF-D4D030E95D96}" type="datetime'''''$''2''''''''''''''''''''''''''''''''''''5''0'''''''''''''">
              <a:rPr lang="en-US" altLang="en-US" sz="1400"/>
              <a:pPr/>
              <a:t>$250</a:t>
            </a:fld>
            <a:endParaRPr lang="en-US" altLang="en-US" sz="1400" dirty="0" smtClean="0">
              <a:sym typeface="+mn-lt"/>
            </a:endParaRPr>
          </a:p>
        </p:txBody>
      </p:sp>
      <p:sp>
        <p:nvSpPr>
          <p:cNvPr id="101" name="Text Placeholder 2"/>
          <p:cNvSpPr>
            <a:spLocks noGrp="1"/>
          </p:cNvSpPr>
          <p:nvPr>
            <p:custDataLst>
              <p:tags r:id="rId6"/>
            </p:custDataLst>
          </p:nvPr>
        </p:nvSpPr>
        <p:spPr bwMode="gray">
          <a:xfrm>
            <a:off x="612775" y="4094163"/>
            <a:ext cx="2095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spcCol="0" anchor="ctr" anchorCtr="0" compatLnSpc="1">
            <a:prstTxWarp prst="textNoShape">
              <a:avLst/>
            </a:prstTxWarp>
            <a:noAutofit/>
          </a:bodyPr>
          <a:lstStyle>
            <a:lvl1pPr algn="l" rtl="0" eaLnBrk="0" fontAlgn="base" hangingPunct="0">
              <a:lnSpc>
                <a:spcPct val="95000"/>
              </a:lnSpc>
              <a:spcBef>
                <a:spcPts val="600"/>
              </a:spcBef>
              <a:spcAft>
                <a:spcPct val="0"/>
              </a:spcAft>
              <a:defRPr sz="1600" kern="1200">
                <a:solidFill>
                  <a:schemeClr val="tx1"/>
                </a:solidFill>
                <a:latin typeface="+mn-lt"/>
                <a:ea typeface="+mn-ea"/>
                <a:cs typeface="+mn-cs"/>
              </a:defRPr>
            </a:lvl1pPr>
            <a:lvl2pPr marL="171450" indent="-171450" algn="l" rtl="0" eaLnBrk="0" fontAlgn="base" hangingPunct="0">
              <a:lnSpc>
                <a:spcPct val="95000"/>
              </a:lnSpc>
              <a:spcBef>
                <a:spcPts val="300"/>
              </a:spcBef>
              <a:spcAft>
                <a:spcPct val="0"/>
              </a:spcAft>
              <a:buFont typeface="Arial" panose="020B0604020202020204" pitchFamily="34" charset="0"/>
              <a:buChar char="•"/>
              <a:defRPr sz="1600" kern="1200">
                <a:solidFill>
                  <a:schemeClr val="tx1"/>
                </a:solidFill>
                <a:latin typeface="+mn-lt"/>
                <a:ea typeface="+mn-ea"/>
                <a:cs typeface="+mn-cs"/>
              </a:defRPr>
            </a:lvl2pPr>
            <a:lvl3pPr marL="342900" indent="-171450" algn="l" rtl="0" eaLnBrk="0" fontAlgn="base" hangingPunct="0">
              <a:lnSpc>
                <a:spcPct val="95000"/>
              </a:lnSpc>
              <a:spcBef>
                <a:spcPts val="200"/>
              </a:spcBef>
              <a:spcAft>
                <a:spcPct val="0"/>
              </a:spcAft>
              <a:buFont typeface="Franklin Gothic Book" panose="020B0503020102020204" pitchFamily="34" charset="0"/>
              <a:buChar char="–"/>
              <a:defRPr sz="1600" kern="1200">
                <a:solidFill>
                  <a:schemeClr val="tx1"/>
                </a:solidFill>
                <a:latin typeface="+mn-lt"/>
                <a:ea typeface="+mn-ea"/>
                <a:cs typeface="+mn-cs"/>
              </a:defRPr>
            </a:lvl3pPr>
            <a:lvl4pPr marL="514350" indent="-171450" algn="l" rtl="0" eaLnBrk="0" fontAlgn="base" hangingPunct="0">
              <a:lnSpc>
                <a:spcPct val="95000"/>
              </a:lnSpc>
              <a:spcBef>
                <a:spcPts val="100"/>
              </a:spcBef>
              <a:spcAft>
                <a:spcPct val="0"/>
              </a:spcAft>
              <a:buFont typeface="Arial" panose="020B0604020202020204" pitchFamily="34" charset="0"/>
              <a:buChar char="•"/>
              <a:defRPr sz="1600" kern="1200">
                <a:solidFill>
                  <a:schemeClr val="tx1"/>
                </a:solidFill>
                <a:latin typeface="+mn-lt"/>
                <a:ea typeface="+mn-ea"/>
                <a:cs typeface="+mn-cs"/>
              </a:defRPr>
            </a:lvl4pPr>
            <a:lvl5pPr marL="628650" indent="-114300" algn="l" rtl="0" eaLnBrk="0" fontAlgn="base" hangingPunct="0">
              <a:lnSpc>
                <a:spcPct val="95000"/>
              </a:lnSpc>
              <a:spcBef>
                <a:spcPts val="1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a:lnSpc>
                <a:spcPct val="100000"/>
              </a:lnSpc>
              <a:spcBef>
                <a:spcPct val="0"/>
              </a:spcBef>
            </a:pPr>
            <a:fld id="{18BA3CF0-5E38-44C9-BC01-D1F7241454C2}" type="datetime'''''''''''''''''''''''''$''''''''''''''0'''''''''''''''''''''">
              <a:rPr lang="en-US" altLang="en-US" sz="1400"/>
              <a:pPr/>
              <a:t>$0</a:t>
            </a:fld>
            <a:endParaRPr lang="en-US" altLang="en-US" sz="1400" dirty="0" smtClean="0">
              <a:sym typeface="+mn-lt"/>
            </a:endParaRPr>
          </a:p>
        </p:txBody>
      </p:sp>
      <p:sp>
        <p:nvSpPr>
          <p:cNvPr id="102" name="Text Placeholder 2"/>
          <p:cNvSpPr>
            <a:spLocks noGrp="1"/>
          </p:cNvSpPr>
          <p:nvPr>
            <p:custDataLst>
              <p:tags r:id="rId7"/>
            </p:custDataLst>
          </p:nvPr>
        </p:nvSpPr>
        <p:spPr bwMode="gray">
          <a:xfrm>
            <a:off x="508000" y="3541713"/>
            <a:ext cx="31432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spcCol="0" anchor="ctr" anchorCtr="0" compatLnSpc="1">
            <a:prstTxWarp prst="textNoShape">
              <a:avLst/>
            </a:prstTxWarp>
            <a:noAutofit/>
          </a:bodyPr>
          <a:lstStyle>
            <a:lvl1pPr algn="l" rtl="0" eaLnBrk="0" fontAlgn="base" hangingPunct="0">
              <a:lnSpc>
                <a:spcPct val="95000"/>
              </a:lnSpc>
              <a:spcBef>
                <a:spcPts val="600"/>
              </a:spcBef>
              <a:spcAft>
                <a:spcPct val="0"/>
              </a:spcAft>
              <a:defRPr sz="1600" kern="1200">
                <a:solidFill>
                  <a:schemeClr val="tx1"/>
                </a:solidFill>
                <a:latin typeface="+mn-lt"/>
                <a:ea typeface="+mn-ea"/>
                <a:cs typeface="+mn-cs"/>
              </a:defRPr>
            </a:lvl1pPr>
            <a:lvl2pPr marL="171450" indent="-171450" algn="l" rtl="0" eaLnBrk="0" fontAlgn="base" hangingPunct="0">
              <a:lnSpc>
                <a:spcPct val="95000"/>
              </a:lnSpc>
              <a:spcBef>
                <a:spcPts val="300"/>
              </a:spcBef>
              <a:spcAft>
                <a:spcPct val="0"/>
              </a:spcAft>
              <a:buFont typeface="Arial" panose="020B0604020202020204" pitchFamily="34" charset="0"/>
              <a:buChar char="•"/>
              <a:defRPr sz="1600" kern="1200">
                <a:solidFill>
                  <a:schemeClr val="tx1"/>
                </a:solidFill>
                <a:latin typeface="+mn-lt"/>
                <a:ea typeface="+mn-ea"/>
                <a:cs typeface="+mn-cs"/>
              </a:defRPr>
            </a:lvl2pPr>
            <a:lvl3pPr marL="342900" indent="-171450" algn="l" rtl="0" eaLnBrk="0" fontAlgn="base" hangingPunct="0">
              <a:lnSpc>
                <a:spcPct val="95000"/>
              </a:lnSpc>
              <a:spcBef>
                <a:spcPts val="200"/>
              </a:spcBef>
              <a:spcAft>
                <a:spcPct val="0"/>
              </a:spcAft>
              <a:buFont typeface="Franklin Gothic Book" panose="020B0503020102020204" pitchFamily="34" charset="0"/>
              <a:buChar char="–"/>
              <a:defRPr sz="1600" kern="1200">
                <a:solidFill>
                  <a:schemeClr val="tx1"/>
                </a:solidFill>
                <a:latin typeface="+mn-lt"/>
                <a:ea typeface="+mn-ea"/>
                <a:cs typeface="+mn-cs"/>
              </a:defRPr>
            </a:lvl3pPr>
            <a:lvl4pPr marL="514350" indent="-171450" algn="l" rtl="0" eaLnBrk="0" fontAlgn="base" hangingPunct="0">
              <a:lnSpc>
                <a:spcPct val="95000"/>
              </a:lnSpc>
              <a:spcBef>
                <a:spcPts val="100"/>
              </a:spcBef>
              <a:spcAft>
                <a:spcPct val="0"/>
              </a:spcAft>
              <a:buFont typeface="Arial" panose="020B0604020202020204" pitchFamily="34" charset="0"/>
              <a:buChar char="•"/>
              <a:defRPr sz="1600" kern="1200">
                <a:solidFill>
                  <a:schemeClr val="tx1"/>
                </a:solidFill>
                <a:latin typeface="+mn-lt"/>
                <a:ea typeface="+mn-ea"/>
                <a:cs typeface="+mn-cs"/>
              </a:defRPr>
            </a:lvl4pPr>
            <a:lvl5pPr marL="628650" indent="-114300" algn="l" rtl="0" eaLnBrk="0" fontAlgn="base" hangingPunct="0">
              <a:lnSpc>
                <a:spcPct val="95000"/>
              </a:lnSpc>
              <a:spcBef>
                <a:spcPts val="1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a:lnSpc>
                <a:spcPct val="100000"/>
              </a:lnSpc>
              <a:spcBef>
                <a:spcPct val="0"/>
              </a:spcBef>
            </a:pPr>
            <a:fld id="{39B5961D-813C-4C64-B3AD-6E3FBAC1A2FD}" type="datetime'$''''''''''''''''''5''''''''''''''''''''0'''''''''''">
              <a:rPr lang="en-US" altLang="en-US" sz="1400"/>
              <a:pPr/>
              <a:t>$50</a:t>
            </a:fld>
            <a:endParaRPr lang="en-US" altLang="en-US" sz="1400" dirty="0" smtClean="0">
              <a:sym typeface="+mn-lt"/>
            </a:endParaRPr>
          </a:p>
        </p:txBody>
      </p:sp>
      <p:sp>
        <p:nvSpPr>
          <p:cNvPr id="100" name="Text Placeholder 2"/>
          <p:cNvSpPr>
            <a:spLocks noGrp="1"/>
          </p:cNvSpPr>
          <p:nvPr>
            <p:custDataLst>
              <p:tags r:id="rId8"/>
            </p:custDataLst>
          </p:nvPr>
        </p:nvSpPr>
        <p:spPr bwMode="gray">
          <a:xfrm>
            <a:off x="463550" y="4646613"/>
            <a:ext cx="3587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spcCol="0" anchor="ctr" anchorCtr="0" compatLnSpc="1">
            <a:prstTxWarp prst="textNoShape">
              <a:avLst/>
            </a:prstTxWarp>
            <a:noAutofit/>
          </a:bodyPr>
          <a:lstStyle>
            <a:lvl1pPr algn="l" rtl="0" eaLnBrk="0" fontAlgn="base" hangingPunct="0">
              <a:lnSpc>
                <a:spcPct val="95000"/>
              </a:lnSpc>
              <a:spcBef>
                <a:spcPts val="600"/>
              </a:spcBef>
              <a:spcAft>
                <a:spcPct val="0"/>
              </a:spcAft>
              <a:defRPr sz="1600" kern="1200">
                <a:solidFill>
                  <a:schemeClr val="tx1"/>
                </a:solidFill>
                <a:latin typeface="+mn-lt"/>
                <a:ea typeface="+mn-ea"/>
                <a:cs typeface="+mn-cs"/>
              </a:defRPr>
            </a:lvl1pPr>
            <a:lvl2pPr marL="171450" indent="-171450" algn="l" rtl="0" eaLnBrk="0" fontAlgn="base" hangingPunct="0">
              <a:lnSpc>
                <a:spcPct val="95000"/>
              </a:lnSpc>
              <a:spcBef>
                <a:spcPts val="300"/>
              </a:spcBef>
              <a:spcAft>
                <a:spcPct val="0"/>
              </a:spcAft>
              <a:buFont typeface="Arial" panose="020B0604020202020204" pitchFamily="34" charset="0"/>
              <a:buChar char="•"/>
              <a:defRPr sz="1600" kern="1200">
                <a:solidFill>
                  <a:schemeClr val="tx1"/>
                </a:solidFill>
                <a:latin typeface="+mn-lt"/>
                <a:ea typeface="+mn-ea"/>
                <a:cs typeface="+mn-cs"/>
              </a:defRPr>
            </a:lvl2pPr>
            <a:lvl3pPr marL="342900" indent="-171450" algn="l" rtl="0" eaLnBrk="0" fontAlgn="base" hangingPunct="0">
              <a:lnSpc>
                <a:spcPct val="95000"/>
              </a:lnSpc>
              <a:spcBef>
                <a:spcPts val="200"/>
              </a:spcBef>
              <a:spcAft>
                <a:spcPct val="0"/>
              </a:spcAft>
              <a:buFont typeface="Franklin Gothic Book" panose="020B0503020102020204" pitchFamily="34" charset="0"/>
              <a:buChar char="–"/>
              <a:defRPr sz="1600" kern="1200">
                <a:solidFill>
                  <a:schemeClr val="tx1"/>
                </a:solidFill>
                <a:latin typeface="+mn-lt"/>
                <a:ea typeface="+mn-ea"/>
                <a:cs typeface="+mn-cs"/>
              </a:defRPr>
            </a:lvl3pPr>
            <a:lvl4pPr marL="514350" indent="-171450" algn="l" rtl="0" eaLnBrk="0" fontAlgn="base" hangingPunct="0">
              <a:lnSpc>
                <a:spcPct val="95000"/>
              </a:lnSpc>
              <a:spcBef>
                <a:spcPts val="100"/>
              </a:spcBef>
              <a:spcAft>
                <a:spcPct val="0"/>
              </a:spcAft>
              <a:buFont typeface="Arial" panose="020B0604020202020204" pitchFamily="34" charset="0"/>
              <a:buChar char="•"/>
              <a:defRPr sz="1600" kern="1200">
                <a:solidFill>
                  <a:schemeClr val="tx1"/>
                </a:solidFill>
                <a:latin typeface="+mn-lt"/>
                <a:ea typeface="+mn-ea"/>
                <a:cs typeface="+mn-cs"/>
              </a:defRPr>
            </a:lvl4pPr>
            <a:lvl5pPr marL="628650" indent="-114300" algn="l" rtl="0" eaLnBrk="0" fontAlgn="base" hangingPunct="0">
              <a:lnSpc>
                <a:spcPct val="95000"/>
              </a:lnSpc>
              <a:spcBef>
                <a:spcPts val="1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a:lnSpc>
                <a:spcPct val="100000"/>
              </a:lnSpc>
              <a:spcBef>
                <a:spcPct val="0"/>
              </a:spcBef>
            </a:pPr>
            <a:fld id="{19897C85-9A31-4566-A4A8-056F1A253879}" type="datetime'-''''''$''''''''''''5''''''''''''''0'''''''''''''''''''''">
              <a:rPr lang="en-US" altLang="en-US" sz="1400"/>
              <a:pPr/>
              <a:t>-$50</a:t>
            </a:fld>
            <a:endParaRPr lang="en-US" altLang="en-US" sz="1400" dirty="0" smtClean="0">
              <a:sym typeface="+mn-lt"/>
            </a:endParaRPr>
          </a:p>
        </p:txBody>
      </p:sp>
      <p:sp>
        <p:nvSpPr>
          <p:cNvPr id="104" name="Text Placeholder 2"/>
          <p:cNvSpPr>
            <a:spLocks noGrp="1"/>
          </p:cNvSpPr>
          <p:nvPr>
            <p:custDataLst>
              <p:tags r:id="rId9"/>
            </p:custDataLst>
          </p:nvPr>
        </p:nvSpPr>
        <p:spPr bwMode="gray">
          <a:xfrm>
            <a:off x="406400" y="2446338"/>
            <a:ext cx="41592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spcCol="0" anchor="ctr" anchorCtr="0" compatLnSpc="1">
            <a:prstTxWarp prst="textNoShape">
              <a:avLst/>
            </a:prstTxWarp>
            <a:noAutofit/>
          </a:bodyPr>
          <a:lstStyle>
            <a:lvl1pPr algn="l" rtl="0" eaLnBrk="0" fontAlgn="base" hangingPunct="0">
              <a:lnSpc>
                <a:spcPct val="95000"/>
              </a:lnSpc>
              <a:spcBef>
                <a:spcPts val="600"/>
              </a:spcBef>
              <a:spcAft>
                <a:spcPct val="0"/>
              </a:spcAft>
              <a:defRPr sz="1600" kern="1200">
                <a:solidFill>
                  <a:schemeClr val="tx1"/>
                </a:solidFill>
                <a:latin typeface="+mn-lt"/>
                <a:ea typeface="+mn-ea"/>
                <a:cs typeface="+mn-cs"/>
              </a:defRPr>
            </a:lvl1pPr>
            <a:lvl2pPr marL="171450" indent="-171450" algn="l" rtl="0" eaLnBrk="0" fontAlgn="base" hangingPunct="0">
              <a:lnSpc>
                <a:spcPct val="95000"/>
              </a:lnSpc>
              <a:spcBef>
                <a:spcPts val="300"/>
              </a:spcBef>
              <a:spcAft>
                <a:spcPct val="0"/>
              </a:spcAft>
              <a:buFont typeface="Arial" panose="020B0604020202020204" pitchFamily="34" charset="0"/>
              <a:buChar char="•"/>
              <a:defRPr sz="1600" kern="1200">
                <a:solidFill>
                  <a:schemeClr val="tx1"/>
                </a:solidFill>
                <a:latin typeface="+mn-lt"/>
                <a:ea typeface="+mn-ea"/>
                <a:cs typeface="+mn-cs"/>
              </a:defRPr>
            </a:lvl2pPr>
            <a:lvl3pPr marL="342900" indent="-171450" algn="l" rtl="0" eaLnBrk="0" fontAlgn="base" hangingPunct="0">
              <a:lnSpc>
                <a:spcPct val="95000"/>
              </a:lnSpc>
              <a:spcBef>
                <a:spcPts val="200"/>
              </a:spcBef>
              <a:spcAft>
                <a:spcPct val="0"/>
              </a:spcAft>
              <a:buFont typeface="Franklin Gothic Book" panose="020B0503020102020204" pitchFamily="34" charset="0"/>
              <a:buChar char="–"/>
              <a:defRPr sz="1600" kern="1200">
                <a:solidFill>
                  <a:schemeClr val="tx1"/>
                </a:solidFill>
                <a:latin typeface="+mn-lt"/>
                <a:ea typeface="+mn-ea"/>
                <a:cs typeface="+mn-cs"/>
              </a:defRPr>
            </a:lvl3pPr>
            <a:lvl4pPr marL="514350" indent="-171450" algn="l" rtl="0" eaLnBrk="0" fontAlgn="base" hangingPunct="0">
              <a:lnSpc>
                <a:spcPct val="95000"/>
              </a:lnSpc>
              <a:spcBef>
                <a:spcPts val="100"/>
              </a:spcBef>
              <a:spcAft>
                <a:spcPct val="0"/>
              </a:spcAft>
              <a:buFont typeface="Arial" panose="020B0604020202020204" pitchFamily="34" charset="0"/>
              <a:buChar char="•"/>
              <a:defRPr sz="1600" kern="1200">
                <a:solidFill>
                  <a:schemeClr val="tx1"/>
                </a:solidFill>
                <a:latin typeface="+mn-lt"/>
                <a:ea typeface="+mn-ea"/>
                <a:cs typeface="+mn-cs"/>
              </a:defRPr>
            </a:lvl4pPr>
            <a:lvl5pPr marL="628650" indent="-114300" algn="l" rtl="0" eaLnBrk="0" fontAlgn="base" hangingPunct="0">
              <a:lnSpc>
                <a:spcPct val="95000"/>
              </a:lnSpc>
              <a:spcBef>
                <a:spcPts val="1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a:lnSpc>
                <a:spcPct val="100000"/>
              </a:lnSpc>
              <a:spcBef>
                <a:spcPct val="0"/>
              </a:spcBef>
            </a:pPr>
            <a:fld id="{706F98ED-560B-41F2-9720-C83471A50907}" type="datetime'''$''''''''''1''''''''''5''''''0'''''''''''''''''">
              <a:rPr lang="en-US" altLang="en-US" sz="1400"/>
              <a:pPr/>
              <a:t>$150</a:t>
            </a:fld>
            <a:endParaRPr lang="en-US" altLang="en-US" sz="1400" dirty="0" smtClean="0">
              <a:sym typeface="+mn-lt"/>
            </a:endParaRPr>
          </a:p>
        </p:txBody>
      </p:sp>
      <p:sp>
        <p:nvSpPr>
          <p:cNvPr id="105" name="Text Placeholder 2"/>
          <p:cNvSpPr>
            <a:spLocks noGrp="1"/>
          </p:cNvSpPr>
          <p:nvPr>
            <p:custDataLst>
              <p:tags r:id="rId10"/>
            </p:custDataLst>
          </p:nvPr>
        </p:nvSpPr>
        <p:spPr bwMode="gray">
          <a:xfrm>
            <a:off x="403225" y="1893888"/>
            <a:ext cx="4191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spcCol="0" anchor="ctr" anchorCtr="0" compatLnSpc="1">
            <a:prstTxWarp prst="textNoShape">
              <a:avLst/>
            </a:prstTxWarp>
            <a:noAutofit/>
          </a:bodyPr>
          <a:lstStyle>
            <a:lvl1pPr algn="l" rtl="0" eaLnBrk="0" fontAlgn="base" hangingPunct="0">
              <a:lnSpc>
                <a:spcPct val="95000"/>
              </a:lnSpc>
              <a:spcBef>
                <a:spcPts val="600"/>
              </a:spcBef>
              <a:spcAft>
                <a:spcPct val="0"/>
              </a:spcAft>
              <a:defRPr sz="1600" kern="1200">
                <a:solidFill>
                  <a:schemeClr val="tx1"/>
                </a:solidFill>
                <a:latin typeface="+mn-lt"/>
                <a:ea typeface="+mn-ea"/>
                <a:cs typeface="+mn-cs"/>
              </a:defRPr>
            </a:lvl1pPr>
            <a:lvl2pPr marL="171450" indent="-171450" algn="l" rtl="0" eaLnBrk="0" fontAlgn="base" hangingPunct="0">
              <a:lnSpc>
                <a:spcPct val="95000"/>
              </a:lnSpc>
              <a:spcBef>
                <a:spcPts val="300"/>
              </a:spcBef>
              <a:spcAft>
                <a:spcPct val="0"/>
              </a:spcAft>
              <a:buFont typeface="Arial" panose="020B0604020202020204" pitchFamily="34" charset="0"/>
              <a:buChar char="•"/>
              <a:defRPr sz="1600" kern="1200">
                <a:solidFill>
                  <a:schemeClr val="tx1"/>
                </a:solidFill>
                <a:latin typeface="+mn-lt"/>
                <a:ea typeface="+mn-ea"/>
                <a:cs typeface="+mn-cs"/>
              </a:defRPr>
            </a:lvl2pPr>
            <a:lvl3pPr marL="342900" indent="-171450" algn="l" rtl="0" eaLnBrk="0" fontAlgn="base" hangingPunct="0">
              <a:lnSpc>
                <a:spcPct val="95000"/>
              </a:lnSpc>
              <a:spcBef>
                <a:spcPts val="200"/>
              </a:spcBef>
              <a:spcAft>
                <a:spcPct val="0"/>
              </a:spcAft>
              <a:buFont typeface="Franklin Gothic Book" panose="020B0503020102020204" pitchFamily="34" charset="0"/>
              <a:buChar char="–"/>
              <a:defRPr sz="1600" kern="1200">
                <a:solidFill>
                  <a:schemeClr val="tx1"/>
                </a:solidFill>
                <a:latin typeface="+mn-lt"/>
                <a:ea typeface="+mn-ea"/>
                <a:cs typeface="+mn-cs"/>
              </a:defRPr>
            </a:lvl3pPr>
            <a:lvl4pPr marL="514350" indent="-171450" algn="l" rtl="0" eaLnBrk="0" fontAlgn="base" hangingPunct="0">
              <a:lnSpc>
                <a:spcPct val="95000"/>
              </a:lnSpc>
              <a:spcBef>
                <a:spcPts val="100"/>
              </a:spcBef>
              <a:spcAft>
                <a:spcPct val="0"/>
              </a:spcAft>
              <a:buFont typeface="Arial" panose="020B0604020202020204" pitchFamily="34" charset="0"/>
              <a:buChar char="•"/>
              <a:defRPr sz="1600" kern="1200">
                <a:solidFill>
                  <a:schemeClr val="tx1"/>
                </a:solidFill>
                <a:latin typeface="+mn-lt"/>
                <a:ea typeface="+mn-ea"/>
                <a:cs typeface="+mn-cs"/>
              </a:defRPr>
            </a:lvl4pPr>
            <a:lvl5pPr marL="628650" indent="-114300" algn="l" rtl="0" eaLnBrk="0" fontAlgn="base" hangingPunct="0">
              <a:lnSpc>
                <a:spcPct val="95000"/>
              </a:lnSpc>
              <a:spcBef>
                <a:spcPts val="1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a:lnSpc>
                <a:spcPct val="100000"/>
              </a:lnSpc>
              <a:spcBef>
                <a:spcPct val="0"/>
              </a:spcBef>
            </a:pPr>
            <a:fld id="{C6D91463-03FD-4DA5-86A2-5225FCAB33FF}" type="datetime'''$''''''''''''''''20''''''''''''''''''''''''''''''0'">
              <a:rPr lang="en-US" altLang="en-US" sz="1400"/>
              <a:pPr/>
              <a:t>$200</a:t>
            </a:fld>
            <a:endParaRPr lang="en-US" altLang="en-US" sz="1400" dirty="0" smtClean="0">
              <a:sym typeface="+mn-lt"/>
            </a:endParaRPr>
          </a:p>
        </p:txBody>
      </p:sp>
      <p:sp>
        <p:nvSpPr>
          <p:cNvPr id="103" name="Text Placeholder 2"/>
          <p:cNvSpPr>
            <a:spLocks noGrp="1"/>
          </p:cNvSpPr>
          <p:nvPr>
            <p:custDataLst>
              <p:tags r:id="rId11"/>
            </p:custDataLst>
          </p:nvPr>
        </p:nvSpPr>
        <p:spPr bwMode="gray">
          <a:xfrm>
            <a:off x="409575" y="2998788"/>
            <a:ext cx="4127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spcCol="0" anchor="ctr" anchorCtr="0" compatLnSpc="1">
            <a:prstTxWarp prst="textNoShape">
              <a:avLst/>
            </a:prstTxWarp>
            <a:noAutofit/>
          </a:bodyPr>
          <a:lstStyle>
            <a:lvl1pPr algn="l" rtl="0" eaLnBrk="0" fontAlgn="base" hangingPunct="0">
              <a:lnSpc>
                <a:spcPct val="95000"/>
              </a:lnSpc>
              <a:spcBef>
                <a:spcPts val="600"/>
              </a:spcBef>
              <a:spcAft>
                <a:spcPct val="0"/>
              </a:spcAft>
              <a:defRPr sz="1600" kern="1200">
                <a:solidFill>
                  <a:schemeClr val="tx1"/>
                </a:solidFill>
                <a:latin typeface="+mn-lt"/>
                <a:ea typeface="+mn-ea"/>
                <a:cs typeface="+mn-cs"/>
              </a:defRPr>
            </a:lvl1pPr>
            <a:lvl2pPr marL="171450" indent="-171450" algn="l" rtl="0" eaLnBrk="0" fontAlgn="base" hangingPunct="0">
              <a:lnSpc>
                <a:spcPct val="95000"/>
              </a:lnSpc>
              <a:spcBef>
                <a:spcPts val="300"/>
              </a:spcBef>
              <a:spcAft>
                <a:spcPct val="0"/>
              </a:spcAft>
              <a:buFont typeface="Arial" panose="020B0604020202020204" pitchFamily="34" charset="0"/>
              <a:buChar char="•"/>
              <a:defRPr sz="1600" kern="1200">
                <a:solidFill>
                  <a:schemeClr val="tx1"/>
                </a:solidFill>
                <a:latin typeface="+mn-lt"/>
                <a:ea typeface="+mn-ea"/>
                <a:cs typeface="+mn-cs"/>
              </a:defRPr>
            </a:lvl2pPr>
            <a:lvl3pPr marL="342900" indent="-171450" algn="l" rtl="0" eaLnBrk="0" fontAlgn="base" hangingPunct="0">
              <a:lnSpc>
                <a:spcPct val="95000"/>
              </a:lnSpc>
              <a:spcBef>
                <a:spcPts val="200"/>
              </a:spcBef>
              <a:spcAft>
                <a:spcPct val="0"/>
              </a:spcAft>
              <a:buFont typeface="Franklin Gothic Book" panose="020B0503020102020204" pitchFamily="34" charset="0"/>
              <a:buChar char="–"/>
              <a:defRPr sz="1600" kern="1200">
                <a:solidFill>
                  <a:schemeClr val="tx1"/>
                </a:solidFill>
                <a:latin typeface="+mn-lt"/>
                <a:ea typeface="+mn-ea"/>
                <a:cs typeface="+mn-cs"/>
              </a:defRPr>
            </a:lvl3pPr>
            <a:lvl4pPr marL="514350" indent="-171450" algn="l" rtl="0" eaLnBrk="0" fontAlgn="base" hangingPunct="0">
              <a:lnSpc>
                <a:spcPct val="95000"/>
              </a:lnSpc>
              <a:spcBef>
                <a:spcPts val="100"/>
              </a:spcBef>
              <a:spcAft>
                <a:spcPct val="0"/>
              </a:spcAft>
              <a:buFont typeface="Arial" panose="020B0604020202020204" pitchFamily="34" charset="0"/>
              <a:buChar char="•"/>
              <a:defRPr sz="1600" kern="1200">
                <a:solidFill>
                  <a:schemeClr val="tx1"/>
                </a:solidFill>
                <a:latin typeface="+mn-lt"/>
                <a:ea typeface="+mn-ea"/>
                <a:cs typeface="+mn-cs"/>
              </a:defRPr>
            </a:lvl4pPr>
            <a:lvl5pPr marL="628650" indent="-114300" algn="l" rtl="0" eaLnBrk="0" fontAlgn="base" hangingPunct="0">
              <a:lnSpc>
                <a:spcPct val="95000"/>
              </a:lnSpc>
              <a:spcBef>
                <a:spcPts val="1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a:lnSpc>
                <a:spcPct val="100000"/>
              </a:lnSpc>
              <a:spcBef>
                <a:spcPct val="0"/>
              </a:spcBef>
            </a:pPr>
            <a:fld id="{3854C07F-DC0B-4B24-B3EE-D2BE4FAB4976}" type="datetime'''''''''''''''''''$''''1''''''''''0''''0'''''''''">
              <a:rPr lang="en-US" altLang="en-US" sz="1400"/>
              <a:pPr/>
              <a:t>$100</a:t>
            </a:fld>
            <a:endParaRPr lang="en-US" altLang="en-US" sz="1400" dirty="0" smtClean="0">
              <a:sym typeface="+mn-lt"/>
            </a:endParaRPr>
          </a:p>
        </p:txBody>
      </p:sp>
      <p:sp>
        <p:nvSpPr>
          <p:cNvPr id="18" name="Text Placeholder 2"/>
          <p:cNvSpPr>
            <a:spLocks noGrp="1"/>
          </p:cNvSpPr>
          <p:nvPr>
            <p:custDataLst>
              <p:tags r:id="rId12"/>
            </p:custDataLst>
          </p:nvPr>
        </p:nvSpPr>
        <p:spPr bwMode="auto">
          <a:xfrm>
            <a:off x="2487613" y="4856163"/>
            <a:ext cx="865188"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spcCol="0" anchor="t" anchorCtr="0" compatLnSpc="1">
            <a:prstTxWarp prst="textNoShape">
              <a:avLst/>
            </a:prstTxWarp>
            <a:noAutofit/>
          </a:bodyPr>
          <a:lstStyle>
            <a:lvl1pPr algn="l" rtl="0" eaLnBrk="0" fontAlgn="base" hangingPunct="0">
              <a:lnSpc>
                <a:spcPct val="95000"/>
              </a:lnSpc>
              <a:spcBef>
                <a:spcPts val="600"/>
              </a:spcBef>
              <a:spcAft>
                <a:spcPct val="0"/>
              </a:spcAft>
              <a:defRPr sz="1600" kern="1200">
                <a:solidFill>
                  <a:schemeClr val="tx1"/>
                </a:solidFill>
                <a:latin typeface="+mn-lt"/>
                <a:ea typeface="+mn-ea"/>
                <a:cs typeface="+mn-cs"/>
              </a:defRPr>
            </a:lvl1pPr>
            <a:lvl2pPr marL="171450" indent="-171450" algn="l" rtl="0" eaLnBrk="0" fontAlgn="base" hangingPunct="0">
              <a:lnSpc>
                <a:spcPct val="95000"/>
              </a:lnSpc>
              <a:spcBef>
                <a:spcPts val="300"/>
              </a:spcBef>
              <a:spcAft>
                <a:spcPct val="0"/>
              </a:spcAft>
              <a:buFont typeface="Arial" panose="020B0604020202020204" pitchFamily="34" charset="0"/>
              <a:buChar char="•"/>
              <a:defRPr sz="1600" kern="1200">
                <a:solidFill>
                  <a:schemeClr val="tx1"/>
                </a:solidFill>
                <a:latin typeface="+mn-lt"/>
                <a:ea typeface="+mn-ea"/>
                <a:cs typeface="+mn-cs"/>
              </a:defRPr>
            </a:lvl2pPr>
            <a:lvl3pPr marL="342900" indent="-171450" algn="l" rtl="0" eaLnBrk="0" fontAlgn="base" hangingPunct="0">
              <a:lnSpc>
                <a:spcPct val="95000"/>
              </a:lnSpc>
              <a:spcBef>
                <a:spcPts val="200"/>
              </a:spcBef>
              <a:spcAft>
                <a:spcPct val="0"/>
              </a:spcAft>
              <a:buFont typeface="Franklin Gothic Book" panose="020B0503020102020204" pitchFamily="34" charset="0"/>
              <a:buChar char="–"/>
              <a:defRPr sz="1600" kern="1200">
                <a:solidFill>
                  <a:schemeClr val="tx1"/>
                </a:solidFill>
                <a:latin typeface="+mn-lt"/>
                <a:ea typeface="+mn-ea"/>
                <a:cs typeface="+mn-cs"/>
              </a:defRPr>
            </a:lvl3pPr>
            <a:lvl4pPr marL="514350" indent="-171450" algn="l" rtl="0" eaLnBrk="0" fontAlgn="base" hangingPunct="0">
              <a:lnSpc>
                <a:spcPct val="95000"/>
              </a:lnSpc>
              <a:spcBef>
                <a:spcPts val="100"/>
              </a:spcBef>
              <a:spcAft>
                <a:spcPct val="0"/>
              </a:spcAft>
              <a:buFont typeface="Arial" panose="020B0604020202020204" pitchFamily="34" charset="0"/>
              <a:buChar char="•"/>
              <a:defRPr sz="1600" kern="1200">
                <a:solidFill>
                  <a:schemeClr val="tx1"/>
                </a:solidFill>
                <a:latin typeface="+mn-lt"/>
                <a:ea typeface="+mn-ea"/>
                <a:cs typeface="+mn-cs"/>
              </a:defRPr>
            </a:lvl4pPr>
            <a:lvl5pPr marL="628650" indent="-114300" algn="l" rtl="0" eaLnBrk="0" fontAlgn="base" hangingPunct="0">
              <a:lnSpc>
                <a:spcPct val="95000"/>
              </a:lnSpc>
              <a:spcBef>
                <a:spcPts val="1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lnSpc>
                <a:spcPct val="100000"/>
              </a:lnSpc>
              <a:spcBef>
                <a:spcPct val="0"/>
              </a:spcBef>
            </a:pPr>
            <a:fld id="{66066DD8-EB70-4BC9-986C-CE650EC8AF61}" type="datetime'Co''al ''''''''to Gas R''e''d''''''''''i''''sp''''''''atch'''">
              <a:rPr lang="en-US" altLang="en-US" sz="1400"/>
              <a:pPr/>
              <a:t>Coal to Gas Redispatch</a:t>
            </a:fld>
            <a:endParaRPr lang="en-US" altLang="en-US" sz="1400" dirty="0" smtClean="0">
              <a:sym typeface="+mn-lt"/>
            </a:endParaRPr>
          </a:p>
        </p:txBody>
      </p:sp>
      <p:sp>
        <p:nvSpPr>
          <p:cNvPr id="20" name="Text Placeholder 2"/>
          <p:cNvSpPr>
            <a:spLocks noGrp="1"/>
          </p:cNvSpPr>
          <p:nvPr>
            <p:custDataLst>
              <p:tags r:id="rId13"/>
            </p:custDataLst>
          </p:nvPr>
        </p:nvSpPr>
        <p:spPr bwMode="auto">
          <a:xfrm>
            <a:off x="3770313" y="4856163"/>
            <a:ext cx="917575"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spcCol="0" anchor="t" anchorCtr="0" compatLnSpc="1">
            <a:prstTxWarp prst="textNoShape">
              <a:avLst/>
            </a:prstTxWarp>
            <a:noAutofit/>
          </a:bodyPr>
          <a:lstStyle>
            <a:lvl1pPr algn="l" rtl="0" eaLnBrk="0" fontAlgn="base" hangingPunct="0">
              <a:lnSpc>
                <a:spcPct val="95000"/>
              </a:lnSpc>
              <a:spcBef>
                <a:spcPts val="600"/>
              </a:spcBef>
              <a:spcAft>
                <a:spcPct val="0"/>
              </a:spcAft>
              <a:defRPr sz="1600" kern="1200">
                <a:solidFill>
                  <a:schemeClr val="tx1"/>
                </a:solidFill>
                <a:latin typeface="+mn-lt"/>
                <a:ea typeface="+mn-ea"/>
                <a:cs typeface="+mn-cs"/>
              </a:defRPr>
            </a:lvl1pPr>
            <a:lvl2pPr marL="171450" indent="-171450" algn="l" rtl="0" eaLnBrk="0" fontAlgn="base" hangingPunct="0">
              <a:lnSpc>
                <a:spcPct val="95000"/>
              </a:lnSpc>
              <a:spcBef>
                <a:spcPts val="300"/>
              </a:spcBef>
              <a:spcAft>
                <a:spcPct val="0"/>
              </a:spcAft>
              <a:buFont typeface="Arial" panose="020B0604020202020204" pitchFamily="34" charset="0"/>
              <a:buChar char="•"/>
              <a:defRPr sz="1600" kern="1200">
                <a:solidFill>
                  <a:schemeClr val="tx1"/>
                </a:solidFill>
                <a:latin typeface="+mn-lt"/>
                <a:ea typeface="+mn-ea"/>
                <a:cs typeface="+mn-cs"/>
              </a:defRPr>
            </a:lvl2pPr>
            <a:lvl3pPr marL="342900" indent="-171450" algn="l" rtl="0" eaLnBrk="0" fontAlgn="base" hangingPunct="0">
              <a:lnSpc>
                <a:spcPct val="95000"/>
              </a:lnSpc>
              <a:spcBef>
                <a:spcPts val="200"/>
              </a:spcBef>
              <a:spcAft>
                <a:spcPct val="0"/>
              </a:spcAft>
              <a:buFont typeface="Franklin Gothic Book" panose="020B0503020102020204" pitchFamily="34" charset="0"/>
              <a:buChar char="–"/>
              <a:defRPr sz="1600" kern="1200">
                <a:solidFill>
                  <a:schemeClr val="tx1"/>
                </a:solidFill>
                <a:latin typeface="+mn-lt"/>
                <a:ea typeface="+mn-ea"/>
                <a:cs typeface="+mn-cs"/>
              </a:defRPr>
            </a:lvl3pPr>
            <a:lvl4pPr marL="514350" indent="-171450" algn="l" rtl="0" eaLnBrk="0" fontAlgn="base" hangingPunct="0">
              <a:lnSpc>
                <a:spcPct val="95000"/>
              </a:lnSpc>
              <a:spcBef>
                <a:spcPts val="100"/>
              </a:spcBef>
              <a:spcAft>
                <a:spcPct val="0"/>
              </a:spcAft>
              <a:buFont typeface="Arial" panose="020B0604020202020204" pitchFamily="34" charset="0"/>
              <a:buChar char="•"/>
              <a:defRPr sz="1600" kern="1200">
                <a:solidFill>
                  <a:schemeClr val="tx1"/>
                </a:solidFill>
                <a:latin typeface="+mn-lt"/>
                <a:ea typeface="+mn-ea"/>
                <a:cs typeface="+mn-cs"/>
              </a:defRPr>
            </a:lvl4pPr>
            <a:lvl5pPr marL="628650" indent="-114300" algn="l" rtl="0" eaLnBrk="0" fontAlgn="base" hangingPunct="0">
              <a:lnSpc>
                <a:spcPct val="95000"/>
              </a:lnSpc>
              <a:spcBef>
                <a:spcPts val="1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lnSpc>
                <a:spcPct val="100000"/>
              </a:lnSpc>
              <a:spcBef>
                <a:spcPct val="0"/>
              </a:spcBef>
            </a:pPr>
            <a:fld id="{6591A746-6F3F-4B1A-B36A-9B00BFBF6315}" type="datetime'''''N''e''w'''''' B''''''''''''uil''d Il''lin''o''''is Wind'">
              <a:rPr lang="en-US" altLang="en-US" sz="1400"/>
              <a:pPr/>
              <a:t>New Build Illinois Wind</a:t>
            </a:fld>
            <a:endParaRPr lang="en-US" altLang="en-US" sz="1400" dirty="0" smtClean="0">
              <a:sym typeface="+mn-lt"/>
            </a:endParaRPr>
          </a:p>
        </p:txBody>
      </p:sp>
      <p:sp>
        <p:nvSpPr>
          <p:cNvPr id="25" name="Text Placeholder 2"/>
          <p:cNvSpPr>
            <a:spLocks noGrp="1"/>
          </p:cNvSpPr>
          <p:nvPr>
            <p:custDataLst>
              <p:tags r:id="rId14"/>
            </p:custDataLst>
          </p:nvPr>
        </p:nvSpPr>
        <p:spPr bwMode="auto">
          <a:xfrm>
            <a:off x="5035550" y="4856163"/>
            <a:ext cx="998538"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spcCol="0" anchor="t" anchorCtr="0" compatLnSpc="1">
            <a:prstTxWarp prst="textNoShape">
              <a:avLst/>
            </a:prstTxWarp>
            <a:noAutofit/>
          </a:bodyPr>
          <a:lstStyle>
            <a:lvl1pPr algn="l" rtl="0" eaLnBrk="0" fontAlgn="base" hangingPunct="0">
              <a:lnSpc>
                <a:spcPct val="95000"/>
              </a:lnSpc>
              <a:spcBef>
                <a:spcPts val="600"/>
              </a:spcBef>
              <a:spcAft>
                <a:spcPct val="0"/>
              </a:spcAft>
              <a:defRPr sz="1600" kern="1200">
                <a:solidFill>
                  <a:schemeClr val="tx1"/>
                </a:solidFill>
                <a:latin typeface="+mn-lt"/>
                <a:ea typeface="+mn-ea"/>
                <a:cs typeface="+mn-cs"/>
              </a:defRPr>
            </a:lvl1pPr>
            <a:lvl2pPr marL="171450" indent="-171450" algn="l" rtl="0" eaLnBrk="0" fontAlgn="base" hangingPunct="0">
              <a:lnSpc>
                <a:spcPct val="95000"/>
              </a:lnSpc>
              <a:spcBef>
                <a:spcPts val="300"/>
              </a:spcBef>
              <a:spcAft>
                <a:spcPct val="0"/>
              </a:spcAft>
              <a:buFont typeface="Arial" panose="020B0604020202020204" pitchFamily="34" charset="0"/>
              <a:buChar char="•"/>
              <a:defRPr sz="1600" kern="1200">
                <a:solidFill>
                  <a:schemeClr val="tx1"/>
                </a:solidFill>
                <a:latin typeface="+mn-lt"/>
                <a:ea typeface="+mn-ea"/>
                <a:cs typeface="+mn-cs"/>
              </a:defRPr>
            </a:lvl2pPr>
            <a:lvl3pPr marL="342900" indent="-171450" algn="l" rtl="0" eaLnBrk="0" fontAlgn="base" hangingPunct="0">
              <a:lnSpc>
                <a:spcPct val="95000"/>
              </a:lnSpc>
              <a:spcBef>
                <a:spcPts val="200"/>
              </a:spcBef>
              <a:spcAft>
                <a:spcPct val="0"/>
              </a:spcAft>
              <a:buFont typeface="Franklin Gothic Book" panose="020B0503020102020204" pitchFamily="34" charset="0"/>
              <a:buChar char="–"/>
              <a:defRPr sz="1600" kern="1200">
                <a:solidFill>
                  <a:schemeClr val="tx1"/>
                </a:solidFill>
                <a:latin typeface="+mn-lt"/>
                <a:ea typeface="+mn-ea"/>
                <a:cs typeface="+mn-cs"/>
              </a:defRPr>
            </a:lvl3pPr>
            <a:lvl4pPr marL="514350" indent="-171450" algn="l" rtl="0" eaLnBrk="0" fontAlgn="base" hangingPunct="0">
              <a:lnSpc>
                <a:spcPct val="95000"/>
              </a:lnSpc>
              <a:spcBef>
                <a:spcPts val="100"/>
              </a:spcBef>
              <a:spcAft>
                <a:spcPct val="0"/>
              </a:spcAft>
              <a:buFont typeface="Arial" panose="020B0604020202020204" pitchFamily="34" charset="0"/>
              <a:buChar char="•"/>
              <a:defRPr sz="1600" kern="1200">
                <a:solidFill>
                  <a:schemeClr val="tx1"/>
                </a:solidFill>
                <a:latin typeface="+mn-lt"/>
                <a:ea typeface="+mn-ea"/>
                <a:cs typeface="+mn-cs"/>
              </a:defRPr>
            </a:lvl4pPr>
            <a:lvl5pPr marL="628650" indent="-114300" algn="l" rtl="0" eaLnBrk="0" fontAlgn="base" hangingPunct="0">
              <a:lnSpc>
                <a:spcPct val="95000"/>
              </a:lnSpc>
              <a:spcBef>
                <a:spcPts val="1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lnSpc>
                <a:spcPct val="100000"/>
              </a:lnSpc>
              <a:spcBef>
                <a:spcPct val="0"/>
              </a:spcBef>
            </a:pPr>
            <a:fld id="{42217903-8C48-451E-BD30-98DCB08E7D70}" type="datetime'New Bu''ild Il''l''''in''ois Ut''i''l''ity-Sc''ale So''''lar'">
              <a:rPr lang="en-US" altLang="en-US" sz="1400"/>
              <a:pPr/>
              <a:t>New Build Illinois Utility-Scale Solar</a:t>
            </a:fld>
            <a:endParaRPr lang="en-US" altLang="en-US" sz="1400" dirty="0" smtClean="0">
              <a:sym typeface="+mn-lt"/>
            </a:endParaRPr>
          </a:p>
        </p:txBody>
      </p:sp>
      <p:sp>
        <p:nvSpPr>
          <p:cNvPr id="27" name="Text Placeholder 2"/>
          <p:cNvSpPr>
            <a:spLocks noGrp="1"/>
          </p:cNvSpPr>
          <p:nvPr>
            <p:custDataLst>
              <p:tags r:id="rId15"/>
            </p:custDataLst>
          </p:nvPr>
        </p:nvSpPr>
        <p:spPr bwMode="auto">
          <a:xfrm>
            <a:off x="7519988" y="4856163"/>
            <a:ext cx="126682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spcCol="0" anchor="t" anchorCtr="0" compatLnSpc="1">
            <a:prstTxWarp prst="textNoShape">
              <a:avLst/>
            </a:prstTxWarp>
            <a:noAutofit/>
          </a:bodyPr>
          <a:lstStyle>
            <a:lvl1pPr algn="l" rtl="0" eaLnBrk="0" fontAlgn="base" hangingPunct="0">
              <a:lnSpc>
                <a:spcPct val="95000"/>
              </a:lnSpc>
              <a:spcBef>
                <a:spcPts val="600"/>
              </a:spcBef>
              <a:spcAft>
                <a:spcPct val="0"/>
              </a:spcAft>
              <a:defRPr sz="1600" kern="1200">
                <a:solidFill>
                  <a:schemeClr val="tx1"/>
                </a:solidFill>
                <a:latin typeface="+mn-lt"/>
                <a:ea typeface="+mn-ea"/>
                <a:cs typeface="+mn-cs"/>
              </a:defRPr>
            </a:lvl1pPr>
            <a:lvl2pPr marL="171450" indent="-171450" algn="l" rtl="0" eaLnBrk="0" fontAlgn="base" hangingPunct="0">
              <a:lnSpc>
                <a:spcPct val="95000"/>
              </a:lnSpc>
              <a:spcBef>
                <a:spcPts val="300"/>
              </a:spcBef>
              <a:spcAft>
                <a:spcPct val="0"/>
              </a:spcAft>
              <a:buFont typeface="Arial" panose="020B0604020202020204" pitchFamily="34" charset="0"/>
              <a:buChar char="•"/>
              <a:defRPr sz="1600" kern="1200">
                <a:solidFill>
                  <a:schemeClr val="tx1"/>
                </a:solidFill>
                <a:latin typeface="+mn-lt"/>
                <a:ea typeface="+mn-ea"/>
                <a:cs typeface="+mn-cs"/>
              </a:defRPr>
            </a:lvl2pPr>
            <a:lvl3pPr marL="342900" indent="-171450" algn="l" rtl="0" eaLnBrk="0" fontAlgn="base" hangingPunct="0">
              <a:lnSpc>
                <a:spcPct val="95000"/>
              </a:lnSpc>
              <a:spcBef>
                <a:spcPts val="200"/>
              </a:spcBef>
              <a:spcAft>
                <a:spcPct val="0"/>
              </a:spcAft>
              <a:buFont typeface="Franklin Gothic Book" panose="020B0503020102020204" pitchFamily="34" charset="0"/>
              <a:buChar char="–"/>
              <a:defRPr sz="1600" kern="1200">
                <a:solidFill>
                  <a:schemeClr val="tx1"/>
                </a:solidFill>
                <a:latin typeface="+mn-lt"/>
                <a:ea typeface="+mn-ea"/>
                <a:cs typeface="+mn-cs"/>
              </a:defRPr>
            </a:lvl3pPr>
            <a:lvl4pPr marL="514350" indent="-171450" algn="l" rtl="0" eaLnBrk="0" fontAlgn="base" hangingPunct="0">
              <a:lnSpc>
                <a:spcPct val="95000"/>
              </a:lnSpc>
              <a:spcBef>
                <a:spcPts val="100"/>
              </a:spcBef>
              <a:spcAft>
                <a:spcPct val="0"/>
              </a:spcAft>
              <a:buFont typeface="Arial" panose="020B0604020202020204" pitchFamily="34" charset="0"/>
              <a:buChar char="•"/>
              <a:defRPr sz="1600" kern="1200">
                <a:solidFill>
                  <a:schemeClr val="tx1"/>
                </a:solidFill>
                <a:latin typeface="+mn-lt"/>
                <a:ea typeface="+mn-ea"/>
                <a:cs typeface="+mn-cs"/>
              </a:defRPr>
            </a:lvl4pPr>
            <a:lvl5pPr marL="628650" indent="-114300" algn="l" rtl="0" eaLnBrk="0" fontAlgn="base" hangingPunct="0">
              <a:lnSpc>
                <a:spcPct val="95000"/>
              </a:lnSpc>
              <a:spcBef>
                <a:spcPts val="1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lnSpc>
                <a:spcPct val="100000"/>
              </a:lnSpc>
              <a:spcBef>
                <a:spcPct val="0"/>
              </a:spcBef>
            </a:pPr>
            <a:fld id="{82C9F335-4118-4D9B-8080-BA0AE5E0385C}" type="datetime'Il''li''no''''is Resi''dentia''l D''''''istributed Sola''r'">
              <a:rPr lang="en-US" altLang="en-US" sz="1400"/>
              <a:pPr/>
              <a:t>Illinois Residential Distributed Solar</a:t>
            </a:fld>
            <a:endParaRPr lang="en-US" altLang="en-US" sz="1400" dirty="0" smtClean="0">
              <a:sym typeface="+mn-lt"/>
            </a:endParaRPr>
          </a:p>
        </p:txBody>
      </p:sp>
      <p:sp>
        <p:nvSpPr>
          <p:cNvPr id="26" name="Text Placeholder 2"/>
          <p:cNvSpPr>
            <a:spLocks noGrp="1"/>
          </p:cNvSpPr>
          <p:nvPr>
            <p:custDataLst>
              <p:tags r:id="rId16"/>
            </p:custDataLst>
          </p:nvPr>
        </p:nvSpPr>
        <p:spPr bwMode="auto">
          <a:xfrm>
            <a:off x="6210300" y="4856163"/>
            <a:ext cx="1266825"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spcCol="0" anchor="t" anchorCtr="0" compatLnSpc="1">
            <a:prstTxWarp prst="textNoShape">
              <a:avLst/>
            </a:prstTxWarp>
            <a:noAutofit/>
          </a:bodyPr>
          <a:lstStyle>
            <a:lvl1pPr algn="l" rtl="0" eaLnBrk="0" fontAlgn="base" hangingPunct="0">
              <a:lnSpc>
                <a:spcPct val="95000"/>
              </a:lnSpc>
              <a:spcBef>
                <a:spcPts val="600"/>
              </a:spcBef>
              <a:spcAft>
                <a:spcPct val="0"/>
              </a:spcAft>
              <a:defRPr sz="1600" kern="1200">
                <a:solidFill>
                  <a:schemeClr val="tx1"/>
                </a:solidFill>
                <a:latin typeface="+mn-lt"/>
                <a:ea typeface="+mn-ea"/>
                <a:cs typeface="+mn-cs"/>
              </a:defRPr>
            </a:lvl1pPr>
            <a:lvl2pPr marL="171450" indent="-171450" algn="l" rtl="0" eaLnBrk="0" fontAlgn="base" hangingPunct="0">
              <a:lnSpc>
                <a:spcPct val="95000"/>
              </a:lnSpc>
              <a:spcBef>
                <a:spcPts val="300"/>
              </a:spcBef>
              <a:spcAft>
                <a:spcPct val="0"/>
              </a:spcAft>
              <a:buFont typeface="Arial" panose="020B0604020202020204" pitchFamily="34" charset="0"/>
              <a:buChar char="•"/>
              <a:defRPr sz="1600" kern="1200">
                <a:solidFill>
                  <a:schemeClr val="tx1"/>
                </a:solidFill>
                <a:latin typeface="+mn-lt"/>
                <a:ea typeface="+mn-ea"/>
                <a:cs typeface="+mn-cs"/>
              </a:defRPr>
            </a:lvl2pPr>
            <a:lvl3pPr marL="342900" indent="-171450" algn="l" rtl="0" eaLnBrk="0" fontAlgn="base" hangingPunct="0">
              <a:lnSpc>
                <a:spcPct val="95000"/>
              </a:lnSpc>
              <a:spcBef>
                <a:spcPts val="200"/>
              </a:spcBef>
              <a:spcAft>
                <a:spcPct val="0"/>
              </a:spcAft>
              <a:buFont typeface="Franklin Gothic Book" panose="020B0503020102020204" pitchFamily="34" charset="0"/>
              <a:buChar char="–"/>
              <a:defRPr sz="1600" kern="1200">
                <a:solidFill>
                  <a:schemeClr val="tx1"/>
                </a:solidFill>
                <a:latin typeface="+mn-lt"/>
                <a:ea typeface="+mn-ea"/>
                <a:cs typeface="+mn-cs"/>
              </a:defRPr>
            </a:lvl3pPr>
            <a:lvl4pPr marL="514350" indent="-171450" algn="l" rtl="0" eaLnBrk="0" fontAlgn="base" hangingPunct="0">
              <a:lnSpc>
                <a:spcPct val="95000"/>
              </a:lnSpc>
              <a:spcBef>
                <a:spcPts val="100"/>
              </a:spcBef>
              <a:spcAft>
                <a:spcPct val="0"/>
              </a:spcAft>
              <a:buFont typeface="Arial" panose="020B0604020202020204" pitchFamily="34" charset="0"/>
              <a:buChar char="•"/>
              <a:defRPr sz="1600" kern="1200">
                <a:solidFill>
                  <a:schemeClr val="tx1"/>
                </a:solidFill>
                <a:latin typeface="+mn-lt"/>
                <a:ea typeface="+mn-ea"/>
                <a:cs typeface="+mn-cs"/>
              </a:defRPr>
            </a:lvl4pPr>
            <a:lvl5pPr marL="628650" indent="-114300" algn="l" rtl="0" eaLnBrk="0" fontAlgn="base" hangingPunct="0">
              <a:lnSpc>
                <a:spcPct val="95000"/>
              </a:lnSpc>
              <a:spcBef>
                <a:spcPts val="1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lnSpc>
                <a:spcPct val="100000"/>
              </a:lnSpc>
              <a:spcBef>
                <a:spcPct val="0"/>
              </a:spcBef>
            </a:pPr>
            <a:fld id="{35F116BB-039B-4BA4-90EC-37C364F4086C}" type="datetime'''''Ill''inois C''&amp;I'' Dis''tr''ib''ut''''ed'' ''So''l''''ar'">
              <a:rPr lang="en-US" altLang="en-US" sz="1400"/>
              <a:pPr/>
              <a:t>Illinois C&amp;I Distributed Solar</a:t>
            </a:fld>
            <a:endParaRPr lang="en-US" altLang="en-US" sz="1400" dirty="0" smtClean="0">
              <a:sym typeface="+mn-lt"/>
            </a:endParaRPr>
          </a:p>
        </p:txBody>
      </p:sp>
      <p:sp>
        <p:nvSpPr>
          <p:cNvPr id="17" name="Text Placeholder 2"/>
          <p:cNvSpPr>
            <a:spLocks noGrp="1"/>
          </p:cNvSpPr>
          <p:nvPr>
            <p:custDataLst>
              <p:tags r:id="rId17"/>
            </p:custDataLst>
          </p:nvPr>
        </p:nvSpPr>
        <p:spPr bwMode="auto">
          <a:xfrm>
            <a:off x="1003300" y="4856163"/>
            <a:ext cx="121285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spcCol="0" anchor="t" anchorCtr="0" compatLnSpc="1">
            <a:prstTxWarp prst="textNoShape">
              <a:avLst/>
            </a:prstTxWarp>
            <a:noAutofit/>
          </a:bodyPr>
          <a:lstStyle>
            <a:lvl1pPr algn="l" rtl="0" eaLnBrk="0" fontAlgn="base" hangingPunct="0">
              <a:lnSpc>
                <a:spcPct val="95000"/>
              </a:lnSpc>
              <a:spcBef>
                <a:spcPts val="600"/>
              </a:spcBef>
              <a:spcAft>
                <a:spcPct val="0"/>
              </a:spcAft>
              <a:defRPr sz="1600" kern="1200">
                <a:solidFill>
                  <a:schemeClr val="tx1"/>
                </a:solidFill>
                <a:latin typeface="+mn-lt"/>
                <a:ea typeface="+mn-ea"/>
                <a:cs typeface="+mn-cs"/>
              </a:defRPr>
            </a:lvl1pPr>
            <a:lvl2pPr marL="171450" indent="-171450" algn="l" rtl="0" eaLnBrk="0" fontAlgn="base" hangingPunct="0">
              <a:lnSpc>
                <a:spcPct val="95000"/>
              </a:lnSpc>
              <a:spcBef>
                <a:spcPts val="300"/>
              </a:spcBef>
              <a:spcAft>
                <a:spcPct val="0"/>
              </a:spcAft>
              <a:buFont typeface="Arial" panose="020B0604020202020204" pitchFamily="34" charset="0"/>
              <a:buChar char="•"/>
              <a:defRPr sz="1600" kern="1200">
                <a:solidFill>
                  <a:schemeClr val="tx1"/>
                </a:solidFill>
                <a:latin typeface="+mn-lt"/>
                <a:ea typeface="+mn-ea"/>
                <a:cs typeface="+mn-cs"/>
              </a:defRPr>
            </a:lvl2pPr>
            <a:lvl3pPr marL="342900" indent="-171450" algn="l" rtl="0" eaLnBrk="0" fontAlgn="base" hangingPunct="0">
              <a:lnSpc>
                <a:spcPct val="95000"/>
              </a:lnSpc>
              <a:spcBef>
                <a:spcPts val="200"/>
              </a:spcBef>
              <a:spcAft>
                <a:spcPct val="0"/>
              </a:spcAft>
              <a:buFont typeface="Franklin Gothic Book" panose="020B0503020102020204" pitchFamily="34" charset="0"/>
              <a:buChar char="–"/>
              <a:defRPr sz="1600" kern="1200">
                <a:solidFill>
                  <a:schemeClr val="tx1"/>
                </a:solidFill>
                <a:latin typeface="+mn-lt"/>
                <a:ea typeface="+mn-ea"/>
                <a:cs typeface="+mn-cs"/>
              </a:defRPr>
            </a:lvl3pPr>
            <a:lvl4pPr marL="514350" indent="-171450" algn="l" rtl="0" eaLnBrk="0" fontAlgn="base" hangingPunct="0">
              <a:lnSpc>
                <a:spcPct val="95000"/>
              </a:lnSpc>
              <a:spcBef>
                <a:spcPts val="100"/>
              </a:spcBef>
              <a:spcAft>
                <a:spcPct val="0"/>
              </a:spcAft>
              <a:buFont typeface="Arial" panose="020B0604020202020204" pitchFamily="34" charset="0"/>
              <a:buChar char="•"/>
              <a:defRPr sz="1600" kern="1200">
                <a:solidFill>
                  <a:schemeClr val="tx1"/>
                </a:solidFill>
                <a:latin typeface="+mn-lt"/>
                <a:ea typeface="+mn-ea"/>
                <a:cs typeface="+mn-cs"/>
              </a:defRPr>
            </a:lvl4pPr>
            <a:lvl5pPr marL="628650" indent="-114300" algn="l" rtl="0" eaLnBrk="0" fontAlgn="base" hangingPunct="0">
              <a:lnSpc>
                <a:spcPct val="95000"/>
              </a:lnSpc>
              <a:spcBef>
                <a:spcPts val="1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lnSpc>
                <a:spcPct val="100000"/>
              </a:lnSpc>
              <a:spcBef>
                <a:spcPct val="0"/>
              </a:spcBef>
            </a:pPr>
            <a:fld id="{385B34A4-6648-46E1-BCDB-A0477AF7F723}" type="datetime'''''''''Existi''''ng'' N''''u''cl''e''ar in'' ''Ill''''inois'">
              <a:rPr lang="en-US" altLang="en-US" sz="1400"/>
              <a:pPr/>
              <a:t>Existing Nuclear in Illinois</a:t>
            </a:fld>
            <a:endParaRPr lang="en-US" altLang="en-US" sz="1400" dirty="0" smtClean="0">
              <a:sym typeface="+mn-lt"/>
            </a:endParaRPr>
          </a:p>
        </p:txBody>
      </p:sp>
      <p:cxnSp>
        <p:nvCxnSpPr>
          <p:cNvPr id="51" name="Straight Connector 50"/>
          <p:cNvCxnSpPr/>
          <p:nvPr>
            <p:custDataLst>
              <p:tags r:id="rId18"/>
            </p:custDataLst>
          </p:nvPr>
        </p:nvCxnSpPr>
        <p:spPr bwMode="gray">
          <a:xfrm>
            <a:off x="1039813" y="2551113"/>
            <a:ext cx="328613" cy="0"/>
          </a:xfrm>
          <a:prstGeom prst="line">
            <a:avLst/>
          </a:prstGeom>
          <a:ln w="28575">
            <a:solidFill>
              <a:srgbClr val="CC0033"/>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48" name="Rectangle 47"/>
          <p:cNvSpPr/>
          <p:nvPr>
            <p:custDataLst>
              <p:tags r:id="rId19"/>
            </p:custDataLst>
          </p:nvPr>
        </p:nvSpPr>
        <p:spPr bwMode="auto">
          <a:xfrm>
            <a:off x="1117600" y="1403350"/>
            <a:ext cx="250825" cy="187325"/>
          </a:xfrm>
          <a:prstGeom prst="rect">
            <a:avLst/>
          </a:prstGeom>
          <a:solidFill>
            <a:srgbClr val="008D48"/>
          </a:solidFill>
          <a:ln w="9525">
            <a:solidFill>
              <a:schemeClr val="bg1"/>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err="1" smtClean="0">
              <a:solidFill>
                <a:schemeClr val="bg1"/>
              </a:solidFill>
            </a:endParaRPr>
          </a:p>
        </p:txBody>
      </p:sp>
      <p:sp>
        <p:nvSpPr>
          <p:cNvPr id="7" name="Rectangle 6"/>
          <p:cNvSpPr/>
          <p:nvPr>
            <p:custDataLst>
              <p:tags r:id="rId20"/>
            </p:custDataLst>
          </p:nvPr>
        </p:nvSpPr>
        <p:spPr bwMode="auto">
          <a:xfrm>
            <a:off x="1117600" y="1930400"/>
            <a:ext cx="250825" cy="187325"/>
          </a:xfrm>
          <a:prstGeom prst="rect">
            <a:avLst/>
          </a:prstGeom>
          <a:solidFill>
            <a:srgbClr val="F15623"/>
          </a:solidFill>
          <a:ln w="9525">
            <a:solidFill>
              <a:schemeClr val="bg1"/>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err="1" smtClean="0">
              <a:solidFill>
                <a:schemeClr val="bg1"/>
              </a:solidFill>
            </a:endParaRPr>
          </a:p>
        </p:txBody>
      </p:sp>
      <p:sp>
        <p:nvSpPr>
          <p:cNvPr id="49" name="Rectangle 48"/>
          <p:cNvSpPr/>
          <p:nvPr>
            <p:custDataLst>
              <p:tags r:id="rId21"/>
            </p:custDataLst>
          </p:nvPr>
        </p:nvSpPr>
        <p:spPr bwMode="auto">
          <a:xfrm>
            <a:off x="1117600" y="2193925"/>
            <a:ext cx="250825" cy="187325"/>
          </a:xfrm>
          <a:prstGeom prst="rect">
            <a:avLst/>
          </a:prstGeom>
          <a:solidFill>
            <a:srgbClr val="81CFE7"/>
          </a:solidFill>
          <a:ln w="9525">
            <a:solidFill>
              <a:schemeClr val="bg1"/>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err="1" smtClean="0">
              <a:solidFill>
                <a:schemeClr val="bg1"/>
              </a:solidFill>
            </a:endParaRPr>
          </a:p>
        </p:txBody>
      </p:sp>
      <p:sp>
        <p:nvSpPr>
          <p:cNvPr id="81" name="Rectangle 80"/>
          <p:cNvSpPr/>
          <p:nvPr>
            <p:custDataLst>
              <p:tags r:id="rId22"/>
            </p:custDataLst>
          </p:nvPr>
        </p:nvSpPr>
        <p:spPr bwMode="auto">
          <a:xfrm>
            <a:off x="1117600" y="1666875"/>
            <a:ext cx="250825" cy="187325"/>
          </a:xfrm>
          <a:prstGeom prst="rect">
            <a:avLst/>
          </a:prstGeom>
          <a:solidFill>
            <a:srgbClr val="2373B9"/>
          </a:solidFill>
          <a:ln w="9525">
            <a:solidFill>
              <a:schemeClr val="bg1"/>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err="1" smtClean="0">
              <a:solidFill>
                <a:schemeClr val="bg1"/>
              </a:solidFill>
            </a:endParaRPr>
          </a:p>
        </p:txBody>
      </p:sp>
      <p:sp>
        <p:nvSpPr>
          <p:cNvPr id="93" name="Text Placeholder 2"/>
          <p:cNvSpPr>
            <a:spLocks noGrp="1"/>
          </p:cNvSpPr>
          <p:nvPr>
            <p:custDataLst>
              <p:tags r:id="rId23"/>
            </p:custDataLst>
          </p:nvPr>
        </p:nvSpPr>
        <p:spPr bwMode="auto">
          <a:xfrm>
            <a:off x="1419225" y="1662113"/>
            <a:ext cx="16192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spcCol="0" anchor="ctr" anchorCtr="0" compatLnSpc="1">
            <a:prstTxWarp prst="textNoShape">
              <a:avLst/>
            </a:prstTxWarp>
            <a:noAutofit/>
          </a:bodyPr>
          <a:lstStyle>
            <a:lvl1pPr algn="l" rtl="0" eaLnBrk="0" fontAlgn="base" hangingPunct="0">
              <a:lnSpc>
                <a:spcPct val="95000"/>
              </a:lnSpc>
              <a:spcBef>
                <a:spcPts val="600"/>
              </a:spcBef>
              <a:spcAft>
                <a:spcPct val="0"/>
              </a:spcAft>
              <a:defRPr sz="1600" kern="1200">
                <a:solidFill>
                  <a:schemeClr val="tx1"/>
                </a:solidFill>
                <a:latin typeface="+mn-lt"/>
                <a:ea typeface="+mn-ea"/>
                <a:cs typeface="+mn-cs"/>
              </a:defRPr>
            </a:lvl1pPr>
            <a:lvl2pPr marL="171450" indent="-171450" algn="l" rtl="0" eaLnBrk="0" fontAlgn="base" hangingPunct="0">
              <a:lnSpc>
                <a:spcPct val="95000"/>
              </a:lnSpc>
              <a:spcBef>
                <a:spcPts val="300"/>
              </a:spcBef>
              <a:spcAft>
                <a:spcPct val="0"/>
              </a:spcAft>
              <a:buFont typeface="Arial" panose="020B0604020202020204" pitchFamily="34" charset="0"/>
              <a:buChar char="•"/>
              <a:defRPr sz="1600" kern="1200">
                <a:solidFill>
                  <a:schemeClr val="tx1"/>
                </a:solidFill>
                <a:latin typeface="+mn-lt"/>
                <a:ea typeface="+mn-ea"/>
                <a:cs typeface="+mn-cs"/>
              </a:defRPr>
            </a:lvl2pPr>
            <a:lvl3pPr marL="342900" indent="-171450" algn="l" rtl="0" eaLnBrk="0" fontAlgn="base" hangingPunct="0">
              <a:lnSpc>
                <a:spcPct val="95000"/>
              </a:lnSpc>
              <a:spcBef>
                <a:spcPts val="200"/>
              </a:spcBef>
              <a:spcAft>
                <a:spcPct val="0"/>
              </a:spcAft>
              <a:buFont typeface="Franklin Gothic Book" panose="020B0503020102020204" pitchFamily="34" charset="0"/>
              <a:buChar char="–"/>
              <a:defRPr sz="1600" kern="1200">
                <a:solidFill>
                  <a:schemeClr val="tx1"/>
                </a:solidFill>
                <a:latin typeface="+mn-lt"/>
                <a:ea typeface="+mn-ea"/>
                <a:cs typeface="+mn-cs"/>
              </a:defRPr>
            </a:lvl3pPr>
            <a:lvl4pPr marL="514350" indent="-171450" algn="l" rtl="0" eaLnBrk="0" fontAlgn="base" hangingPunct="0">
              <a:lnSpc>
                <a:spcPct val="95000"/>
              </a:lnSpc>
              <a:spcBef>
                <a:spcPts val="100"/>
              </a:spcBef>
              <a:spcAft>
                <a:spcPct val="0"/>
              </a:spcAft>
              <a:buFont typeface="Arial" panose="020B0604020202020204" pitchFamily="34" charset="0"/>
              <a:buChar char="•"/>
              <a:defRPr sz="1600" kern="1200">
                <a:solidFill>
                  <a:schemeClr val="tx1"/>
                </a:solidFill>
                <a:latin typeface="+mn-lt"/>
                <a:ea typeface="+mn-ea"/>
                <a:cs typeface="+mn-cs"/>
              </a:defRPr>
            </a:lvl4pPr>
            <a:lvl5pPr marL="628650" indent="-114300" algn="l" rtl="0" eaLnBrk="0" fontAlgn="base" hangingPunct="0">
              <a:lnSpc>
                <a:spcPct val="95000"/>
              </a:lnSpc>
              <a:spcBef>
                <a:spcPts val="1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00000"/>
              </a:lnSpc>
              <a:spcBef>
                <a:spcPct val="0"/>
              </a:spcBef>
            </a:pPr>
            <a:fld id="{8AC5D084-C8EC-4008-ACD1-405EDB374B2E}" type="datetime'''''F''e''''''''de''r''''''al ''Tax'' Su''b''''sidies'''''''">
              <a:rPr lang="en-US" altLang="en-US" sz="1400"/>
              <a:pPr/>
              <a:t>Federal Tax Subsidies</a:t>
            </a:fld>
            <a:endParaRPr lang="en-US" altLang="en-US" sz="1400" dirty="0" smtClean="0">
              <a:sym typeface="+mn-lt"/>
            </a:endParaRPr>
          </a:p>
        </p:txBody>
      </p:sp>
      <p:sp>
        <p:nvSpPr>
          <p:cNvPr id="29" name="Text Placeholder 2"/>
          <p:cNvSpPr>
            <a:spLocks noGrp="1"/>
          </p:cNvSpPr>
          <p:nvPr>
            <p:custDataLst>
              <p:tags r:id="rId24"/>
            </p:custDataLst>
          </p:nvPr>
        </p:nvSpPr>
        <p:spPr bwMode="auto">
          <a:xfrm>
            <a:off x="1419225" y="1925638"/>
            <a:ext cx="116522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spcCol="0" anchor="ctr" anchorCtr="0" compatLnSpc="1">
            <a:prstTxWarp prst="textNoShape">
              <a:avLst/>
            </a:prstTxWarp>
            <a:noAutofit/>
          </a:bodyPr>
          <a:lstStyle>
            <a:lvl1pPr algn="l" rtl="0" eaLnBrk="0" fontAlgn="base" hangingPunct="0">
              <a:lnSpc>
                <a:spcPct val="95000"/>
              </a:lnSpc>
              <a:spcBef>
                <a:spcPts val="600"/>
              </a:spcBef>
              <a:spcAft>
                <a:spcPct val="0"/>
              </a:spcAft>
              <a:defRPr sz="1600" kern="1200">
                <a:solidFill>
                  <a:schemeClr val="tx1"/>
                </a:solidFill>
                <a:latin typeface="+mn-lt"/>
                <a:ea typeface="+mn-ea"/>
                <a:cs typeface="+mn-cs"/>
              </a:defRPr>
            </a:lvl1pPr>
            <a:lvl2pPr marL="171450" indent="-171450" algn="l" rtl="0" eaLnBrk="0" fontAlgn="base" hangingPunct="0">
              <a:lnSpc>
                <a:spcPct val="95000"/>
              </a:lnSpc>
              <a:spcBef>
                <a:spcPts val="300"/>
              </a:spcBef>
              <a:spcAft>
                <a:spcPct val="0"/>
              </a:spcAft>
              <a:buFont typeface="Arial" panose="020B0604020202020204" pitchFamily="34" charset="0"/>
              <a:buChar char="•"/>
              <a:defRPr sz="1600" kern="1200">
                <a:solidFill>
                  <a:schemeClr val="tx1"/>
                </a:solidFill>
                <a:latin typeface="+mn-lt"/>
                <a:ea typeface="+mn-ea"/>
                <a:cs typeface="+mn-cs"/>
              </a:defRPr>
            </a:lvl2pPr>
            <a:lvl3pPr marL="342900" indent="-171450" algn="l" rtl="0" eaLnBrk="0" fontAlgn="base" hangingPunct="0">
              <a:lnSpc>
                <a:spcPct val="95000"/>
              </a:lnSpc>
              <a:spcBef>
                <a:spcPts val="200"/>
              </a:spcBef>
              <a:spcAft>
                <a:spcPct val="0"/>
              </a:spcAft>
              <a:buFont typeface="Franklin Gothic Book" panose="020B0503020102020204" pitchFamily="34" charset="0"/>
              <a:buChar char="–"/>
              <a:defRPr sz="1600" kern="1200">
                <a:solidFill>
                  <a:schemeClr val="tx1"/>
                </a:solidFill>
                <a:latin typeface="+mn-lt"/>
                <a:ea typeface="+mn-ea"/>
                <a:cs typeface="+mn-cs"/>
              </a:defRPr>
            </a:lvl3pPr>
            <a:lvl4pPr marL="514350" indent="-171450" algn="l" rtl="0" eaLnBrk="0" fontAlgn="base" hangingPunct="0">
              <a:lnSpc>
                <a:spcPct val="95000"/>
              </a:lnSpc>
              <a:spcBef>
                <a:spcPts val="100"/>
              </a:spcBef>
              <a:spcAft>
                <a:spcPct val="0"/>
              </a:spcAft>
              <a:buFont typeface="Arial" panose="020B0604020202020204" pitchFamily="34" charset="0"/>
              <a:buChar char="•"/>
              <a:defRPr sz="1600" kern="1200">
                <a:solidFill>
                  <a:schemeClr val="tx1"/>
                </a:solidFill>
                <a:latin typeface="+mn-lt"/>
                <a:ea typeface="+mn-ea"/>
                <a:cs typeface="+mn-cs"/>
              </a:defRPr>
            </a:lvl4pPr>
            <a:lvl5pPr marL="628650" indent="-114300" algn="l" rtl="0" eaLnBrk="0" fontAlgn="base" hangingPunct="0">
              <a:lnSpc>
                <a:spcPct val="95000"/>
              </a:lnSpc>
              <a:spcBef>
                <a:spcPts val="1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00000"/>
              </a:lnSpc>
              <a:spcBef>
                <a:spcPct val="0"/>
              </a:spcBef>
            </a:pPr>
            <a:fld id="{FBF7B697-3C1E-434F-BCE0-33457725D89A}" type="datetime'S''ta''''t''''e'' S''ub''''''s''''''''''i''di''''''''e''''s'">
              <a:rPr lang="en-US" altLang="en-US" sz="1400">
                <a:sym typeface="+mn-lt"/>
              </a:rPr>
              <a:pPr>
                <a:lnSpc>
                  <a:spcPct val="100000"/>
                </a:lnSpc>
                <a:spcBef>
                  <a:spcPct val="0"/>
                </a:spcBef>
              </a:pPr>
              <a:t>State Subsidies</a:t>
            </a:fld>
            <a:endParaRPr lang="en-US" altLang="en-US" sz="1400" dirty="0" smtClean="0">
              <a:sym typeface="+mn-lt"/>
            </a:endParaRPr>
          </a:p>
        </p:txBody>
      </p:sp>
      <p:sp>
        <p:nvSpPr>
          <p:cNvPr id="57" name="Text Placeholder 2"/>
          <p:cNvSpPr>
            <a:spLocks noGrp="1"/>
          </p:cNvSpPr>
          <p:nvPr>
            <p:custDataLst>
              <p:tags r:id="rId25"/>
            </p:custDataLst>
          </p:nvPr>
        </p:nvSpPr>
        <p:spPr bwMode="auto">
          <a:xfrm>
            <a:off x="1419225" y="2189163"/>
            <a:ext cx="25034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spcCol="0" anchor="ctr" anchorCtr="0" compatLnSpc="1">
            <a:prstTxWarp prst="textNoShape">
              <a:avLst/>
            </a:prstTxWarp>
            <a:noAutofit/>
          </a:bodyPr>
          <a:lstStyle>
            <a:lvl1pPr algn="l" rtl="0" eaLnBrk="0" fontAlgn="base" hangingPunct="0">
              <a:lnSpc>
                <a:spcPct val="95000"/>
              </a:lnSpc>
              <a:spcBef>
                <a:spcPts val="600"/>
              </a:spcBef>
              <a:spcAft>
                <a:spcPct val="0"/>
              </a:spcAft>
              <a:defRPr sz="1600" kern="1200">
                <a:solidFill>
                  <a:schemeClr val="tx1"/>
                </a:solidFill>
                <a:latin typeface="+mn-lt"/>
                <a:ea typeface="+mn-ea"/>
                <a:cs typeface="+mn-cs"/>
              </a:defRPr>
            </a:lvl1pPr>
            <a:lvl2pPr marL="171450" indent="-171450" algn="l" rtl="0" eaLnBrk="0" fontAlgn="base" hangingPunct="0">
              <a:lnSpc>
                <a:spcPct val="95000"/>
              </a:lnSpc>
              <a:spcBef>
                <a:spcPts val="300"/>
              </a:spcBef>
              <a:spcAft>
                <a:spcPct val="0"/>
              </a:spcAft>
              <a:buFont typeface="Arial" panose="020B0604020202020204" pitchFamily="34" charset="0"/>
              <a:buChar char="•"/>
              <a:defRPr sz="1600" kern="1200">
                <a:solidFill>
                  <a:schemeClr val="tx1"/>
                </a:solidFill>
                <a:latin typeface="+mn-lt"/>
                <a:ea typeface="+mn-ea"/>
                <a:cs typeface="+mn-cs"/>
              </a:defRPr>
            </a:lvl2pPr>
            <a:lvl3pPr marL="342900" indent="-171450" algn="l" rtl="0" eaLnBrk="0" fontAlgn="base" hangingPunct="0">
              <a:lnSpc>
                <a:spcPct val="95000"/>
              </a:lnSpc>
              <a:spcBef>
                <a:spcPts val="200"/>
              </a:spcBef>
              <a:spcAft>
                <a:spcPct val="0"/>
              </a:spcAft>
              <a:buFont typeface="Franklin Gothic Book" panose="020B0503020102020204" pitchFamily="34" charset="0"/>
              <a:buChar char="–"/>
              <a:defRPr sz="1600" kern="1200">
                <a:solidFill>
                  <a:schemeClr val="tx1"/>
                </a:solidFill>
                <a:latin typeface="+mn-lt"/>
                <a:ea typeface="+mn-ea"/>
                <a:cs typeface="+mn-cs"/>
              </a:defRPr>
            </a:lvl3pPr>
            <a:lvl4pPr marL="514350" indent="-171450" algn="l" rtl="0" eaLnBrk="0" fontAlgn="base" hangingPunct="0">
              <a:lnSpc>
                <a:spcPct val="95000"/>
              </a:lnSpc>
              <a:spcBef>
                <a:spcPts val="100"/>
              </a:spcBef>
              <a:spcAft>
                <a:spcPct val="0"/>
              </a:spcAft>
              <a:buFont typeface="Arial" panose="020B0604020202020204" pitchFamily="34" charset="0"/>
              <a:buChar char="•"/>
              <a:defRPr sz="1600" kern="1200">
                <a:solidFill>
                  <a:schemeClr val="tx1"/>
                </a:solidFill>
                <a:latin typeface="+mn-lt"/>
                <a:ea typeface="+mn-ea"/>
                <a:cs typeface="+mn-cs"/>
              </a:defRPr>
            </a:lvl4pPr>
            <a:lvl5pPr marL="628650" indent="-114300" algn="l" rtl="0" eaLnBrk="0" fontAlgn="base" hangingPunct="0">
              <a:lnSpc>
                <a:spcPct val="95000"/>
              </a:lnSpc>
              <a:spcBef>
                <a:spcPts val="1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00000"/>
              </a:lnSpc>
              <a:spcBef>
                <a:spcPct val="0"/>
              </a:spcBef>
            </a:pPr>
            <a:fld id="{FC0F8B0D-CCB0-4C86-B49A-414BE20532E2}" type="datetime'''''''''Unsu''bsid''i''zed ''Shortfa''ll vs.'''' Marke''t'''''">
              <a:rPr lang="en-US" altLang="en-US" sz="1400"/>
              <a:pPr/>
              <a:t>Unsubsidized Shortfall vs. Market</a:t>
            </a:fld>
            <a:endParaRPr lang="en-US" altLang="en-US" sz="1400" dirty="0" smtClean="0">
              <a:sym typeface="+mn-lt"/>
            </a:endParaRPr>
          </a:p>
        </p:txBody>
      </p:sp>
      <p:sp>
        <p:nvSpPr>
          <p:cNvPr id="58" name="Text Placeholder 2"/>
          <p:cNvSpPr>
            <a:spLocks noGrp="1"/>
          </p:cNvSpPr>
          <p:nvPr>
            <p:custDataLst>
              <p:tags r:id="rId26"/>
            </p:custDataLst>
          </p:nvPr>
        </p:nvSpPr>
        <p:spPr bwMode="auto">
          <a:xfrm>
            <a:off x="1419225" y="2452688"/>
            <a:ext cx="16033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spcCol="0" anchor="ctr" anchorCtr="0" compatLnSpc="1">
            <a:prstTxWarp prst="textNoShape">
              <a:avLst/>
            </a:prstTxWarp>
            <a:noAutofit/>
          </a:bodyPr>
          <a:lstStyle>
            <a:lvl1pPr algn="l" rtl="0" eaLnBrk="0" fontAlgn="base" hangingPunct="0">
              <a:lnSpc>
                <a:spcPct val="95000"/>
              </a:lnSpc>
              <a:spcBef>
                <a:spcPts val="600"/>
              </a:spcBef>
              <a:spcAft>
                <a:spcPct val="0"/>
              </a:spcAft>
              <a:defRPr sz="1600" kern="1200">
                <a:solidFill>
                  <a:schemeClr val="tx1"/>
                </a:solidFill>
                <a:latin typeface="+mn-lt"/>
                <a:ea typeface="+mn-ea"/>
                <a:cs typeface="+mn-cs"/>
              </a:defRPr>
            </a:lvl1pPr>
            <a:lvl2pPr marL="171450" indent="-171450" algn="l" rtl="0" eaLnBrk="0" fontAlgn="base" hangingPunct="0">
              <a:lnSpc>
                <a:spcPct val="95000"/>
              </a:lnSpc>
              <a:spcBef>
                <a:spcPts val="300"/>
              </a:spcBef>
              <a:spcAft>
                <a:spcPct val="0"/>
              </a:spcAft>
              <a:buFont typeface="Arial" panose="020B0604020202020204" pitchFamily="34" charset="0"/>
              <a:buChar char="•"/>
              <a:defRPr sz="1600" kern="1200">
                <a:solidFill>
                  <a:schemeClr val="tx1"/>
                </a:solidFill>
                <a:latin typeface="+mn-lt"/>
                <a:ea typeface="+mn-ea"/>
                <a:cs typeface="+mn-cs"/>
              </a:defRPr>
            </a:lvl2pPr>
            <a:lvl3pPr marL="342900" indent="-171450" algn="l" rtl="0" eaLnBrk="0" fontAlgn="base" hangingPunct="0">
              <a:lnSpc>
                <a:spcPct val="95000"/>
              </a:lnSpc>
              <a:spcBef>
                <a:spcPts val="200"/>
              </a:spcBef>
              <a:spcAft>
                <a:spcPct val="0"/>
              </a:spcAft>
              <a:buFont typeface="Franklin Gothic Book" panose="020B0503020102020204" pitchFamily="34" charset="0"/>
              <a:buChar char="–"/>
              <a:defRPr sz="1600" kern="1200">
                <a:solidFill>
                  <a:schemeClr val="tx1"/>
                </a:solidFill>
                <a:latin typeface="+mn-lt"/>
                <a:ea typeface="+mn-ea"/>
                <a:cs typeface="+mn-cs"/>
              </a:defRPr>
            </a:lvl3pPr>
            <a:lvl4pPr marL="514350" indent="-171450" algn="l" rtl="0" eaLnBrk="0" fontAlgn="base" hangingPunct="0">
              <a:lnSpc>
                <a:spcPct val="95000"/>
              </a:lnSpc>
              <a:spcBef>
                <a:spcPts val="100"/>
              </a:spcBef>
              <a:spcAft>
                <a:spcPct val="0"/>
              </a:spcAft>
              <a:buFont typeface="Arial" panose="020B0604020202020204" pitchFamily="34" charset="0"/>
              <a:buChar char="•"/>
              <a:defRPr sz="1600" kern="1200">
                <a:solidFill>
                  <a:schemeClr val="tx1"/>
                </a:solidFill>
                <a:latin typeface="+mn-lt"/>
                <a:ea typeface="+mn-ea"/>
                <a:cs typeface="+mn-cs"/>
              </a:defRPr>
            </a:lvl4pPr>
            <a:lvl5pPr marL="628650" indent="-114300" algn="l" rtl="0" eaLnBrk="0" fontAlgn="base" hangingPunct="0">
              <a:lnSpc>
                <a:spcPct val="95000"/>
              </a:lnSpc>
              <a:spcBef>
                <a:spcPts val="1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00000"/>
              </a:lnSpc>
              <a:spcBef>
                <a:spcPct val="0"/>
              </a:spcBef>
            </a:pPr>
            <a:fld id="{F6427FEE-3B39-4231-90FF-AFC5559ADFF8}" type="datetime'Social C''os''''t'' ''''''of'' C''a''rb''''''o''''''''''n'">
              <a:rPr lang="en-US" altLang="en-US" sz="1400"/>
              <a:pPr/>
              <a:t>Social Cost of Carbon</a:t>
            </a:fld>
            <a:endParaRPr lang="en-US" altLang="en-US" sz="1400" dirty="0" smtClean="0">
              <a:sym typeface="+mn-lt"/>
            </a:endParaRPr>
          </a:p>
        </p:txBody>
      </p:sp>
      <p:sp>
        <p:nvSpPr>
          <p:cNvPr id="28" name="Text Placeholder 2"/>
          <p:cNvSpPr>
            <a:spLocks noGrp="1"/>
          </p:cNvSpPr>
          <p:nvPr>
            <p:custDataLst>
              <p:tags r:id="rId27"/>
            </p:custDataLst>
          </p:nvPr>
        </p:nvSpPr>
        <p:spPr bwMode="auto">
          <a:xfrm>
            <a:off x="1419225" y="1398588"/>
            <a:ext cx="525463"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spcCol="0" anchor="ctr" anchorCtr="0" compatLnSpc="1">
            <a:prstTxWarp prst="textNoShape">
              <a:avLst/>
            </a:prstTxWarp>
            <a:noAutofit/>
          </a:bodyPr>
          <a:lstStyle>
            <a:lvl1pPr algn="l" rtl="0" eaLnBrk="0" fontAlgn="base" hangingPunct="0">
              <a:lnSpc>
                <a:spcPct val="95000"/>
              </a:lnSpc>
              <a:spcBef>
                <a:spcPts val="600"/>
              </a:spcBef>
              <a:spcAft>
                <a:spcPct val="0"/>
              </a:spcAft>
              <a:defRPr sz="1600" kern="1200">
                <a:solidFill>
                  <a:schemeClr val="tx1"/>
                </a:solidFill>
                <a:latin typeface="+mn-lt"/>
                <a:ea typeface="+mn-ea"/>
                <a:cs typeface="+mn-cs"/>
              </a:defRPr>
            </a:lvl1pPr>
            <a:lvl2pPr marL="171450" indent="-171450" algn="l" rtl="0" eaLnBrk="0" fontAlgn="base" hangingPunct="0">
              <a:lnSpc>
                <a:spcPct val="95000"/>
              </a:lnSpc>
              <a:spcBef>
                <a:spcPts val="300"/>
              </a:spcBef>
              <a:spcAft>
                <a:spcPct val="0"/>
              </a:spcAft>
              <a:buFont typeface="Arial" panose="020B0604020202020204" pitchFamily="34" charset="0"/>
              <a:buChar char="•"/>
              <a:defRPr sz="1600" kern="1200">
                <a:solidFill>
                  <a:schemeClr val="tx1"/>
                </a:solidFill>
                <a:latin typeface="+mn-lt"/>
                <a:ea typeface="+mn-ea"/>
                <a:cs typeface="+mn-cs"/>
              </a:defRPr>
            </a:lvl2pPr>
            <a:lvl3pPr marL="342900" indent="-171450" algn="l" rtl="0" eaLnBrk="0" fontAlgn="base" hangingPunct="0">
              <a:lnSpc>
                <a:spcPct val="95000"/>
              </a:lnSpc>
              <a:spcBef>
                <a:spcPts val="200"/>
              </a:spcBef>
              <a:spcAft>
                <a:spcPct val="0"/>
              </a:spcAft>
              <a:buFont typeface="Franklin Gothic Book" panose="020B0503020102020204" pitchFamily="34" charset="0"/>
              <a:buChar char="–"/>
              <a:defRPr sz="1600" kern="1200">
                <a:solidFill>
                  <a:schemeClr val="tx1"/>
                </a:solidFill>
                <a:latin typeface="+mn-lt"/>
                <a:ea typeface="+mn-ea"/>
                <a:cs typeface="+mn-cs"/>
              </a:defRPr>
            </a:lvl3pPr>
            <a:lvl4pPr marL="514350" indent="-171450" algn="l" rtl="0" eaLnBrk="0" fontAlgn="base" hangingPunct="0">
              <a:lnSpc>
                <a:spcPct val="95000"/>
              </a:lnSpc>
              <a:spcBef>
                <a:spcPts val="100"/>
              </a:spcBef>
              <a:spcAft>
                <a:spcPct val="0"/>
              </a:spcAft>
              <a:buFont typeface="Arial" panose="020B0604020202020204" pitchFamily="34" charset="0"/>
              <a:buChar char="•"/>
              <a:defRPr sz="1600" kern="1200">
                <a:solidFill>
                  <a:schemeClr val="tx1"/>
                </a:solidFill>
                <a:latin typeface="+mn-lt"/>
                <a:ea typeface="+mn-ea"/>
                <a:cs typeface="+mn-cs"/>
              </a:defRPr>
            </a:lvl4pPr>
            <a:lvl5pPr marL="628650" indent="-114300" algn="l" rtl="0" eaLnBrk="0" fontAlgn="base" hangingPunct="0">
              <a:lnSpc>
                <a:spcPct val="95000"/>
              </a:lnSpc>
              <a:spcBef>
                <a:spcPts val="1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00000"/>
              </a:lnSpc>
              <a:spcBef>
                <a:spcPct val="0"/>
              </a:spcBef>
            </a:pPr>
            <a:fld id="{8F654C43-1FC7-453A-874C-D88966762A65}" type="datetime'M''''''ar''''''''''''''''''''''''''''''''''''k''''e''t'">
              <a:rPr lang="en-US" altLang="en-US" sz="1400">
                <a:sym typeface="+mn-lt"/>
              </a:rPr>
              <a:pPr>
                <a:lnSpc>
                  <a:spcPct val="100000"/>
                </a:lnSpc>
                <a:spcBef>
                  <a:spcPct val="0"/>
                </a:spcBef>
              </a:pPr>
              <a:t>Market</a:t>
            </a:fld>
            <a:endParaRPr lang="en-US" altLang="en-US" sz="1400" dirty="0" smtClean="0">
              <a:sym typeface="+mn-lt"/>
            </a:endParaRPr>
          </a:p>
        </p:txBody>
      </p:sp>
      <p:sp>
        <p:nvSpPr>
          <p:cNvPr id="82" name="Rectangle 81"/>
          <p:cNvSpPr/>
          <p:nvPr/>
        </p:nvSpPr>
        <p:spPr>
          <a:xfrm>
            <a:off x="365760" y="806823"/>
            <a:ext cx="8412480" cy="510987"/>
          </a:xfrm>
          <a:prstGeom prst="rect">
            <a:avLst/>
          </a:prstGeom>
          <a:solidFill>
            <a:schemeClr val="accent3"/>
          </a:solid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fontAlgn="ctr"/>
            <a:r>
              <a:rPr lang="en-US" sz="1600" dirty="0">
                <a:solidFill>
                  <a:schemeClr val="bg1"/>
                </a:solidFill>
                <a:latin typeface="Franklin Gothic Demi"/>
              </a:rPr>
              <a:t>Estimated Carbon Price Needed </a:t>
            </a:r>
            <a:r>
              <a:rPr lang="en-US" sz="1600" dirty="0" smtClean="0">
                <a:solidFill>
                  <a:schemeClr val="bg1"/>
                </a:solidFill>
                <a:latin typeface="Franklin Gothic Demi"/>
              </a:rPr>
              <a:t>to Preserve Existing Nuclear, </a:t>
            </a:r>
            <a:r>
              <a:rPr lang="en-US" sz="1600" dirty="0">
                <a:solidFill>
                  <a:schemeClr val="bg1"/>
                </a:solidFill>
                <a:latin typeface="Franklin Gothic Demi"/>
              </a:rPr>
              <a:t>Coal to Gas </a:t>
            </a:r>
            <a:r>
              <a:rPr lang="en-US" sz="1600" dirty="0" err="1">
                <a:solidFill>
                  <a:schemeClr val="bg1"/>
                </a:solidFill>
                <a:latin typeface="Franklin Gothic Demi"/>
              </a:rPr>
              <a:t>Redispatch</a:t>
            </a:r>
            <a:r>
              <a:rPr lang="en-US" sz="1600" dirty="0">
                <a:solidFill>
                  <a:schemeClr val="bg1"/>
                </a:solidFill>
                <a:latin typeface="Franklin Gothic Demi"/>
              </a:rPr>
              <a:t> and Renewable Entry at Near-Term Technology Costs</a:t>
            </a:r>
          </a:p>
        </p:txBody>
      </p:sp>
      <p:sp>
        <p:nvSpPr>
          <p:cNvPr id="84" name="TextBox 83"/>
          <p:cNvSpPr txBox="1"/>
          <p:nvPr/>
        </p:nvSpPr>
        <p:spPr>
          <a:xfrm rot="16200000">
            <a:off x="-586722" y="3003016"/>
            <a:ext cx="1682749" cy="267766"/>
          </a:xfrm>
          <a:prstGeom prst="rect">
            <a:avLst/>
          </a:prstGeom>
          <a:noFill/>
        </p:spPr>
        <p:txBody>
          <a:bodyPr wrap="square" rtlCol="0">
            <a:spAutoFit/>
          </a:bodyPr>
          <a:lstStyle/>
          <a:p>
            <a:pPr>
              <a:lnSpc>
                <a:spcPct val="95000"/>
              </a:lnSpc>
              <a:spcBef>
                <a:spcPts val="600"/>
              </a:spcBef>
            </a:pPr>
            <a:r>
              <a:rPr lang="en-US" sz="1200" dirty="0" smtClean="0"/>
              <a:t>$/</a:t>
            </a:r>
            <a:r>
              <a:rPr lang="en-US" sz="1200" dirty="0" err="1" smtClean="0"/>
              <a:t>MWh</a:t>
            </a:r>
            <a:r>
              <a:rPr lang="en-US" sz="1200" dirty="0" smtClean="0"/>
              <a:t> Above Market</a:t>
            </a:r>
          </a:p>
        </p:txBody>
      </p:sp>
      <p:sp>
        <p:nvSpPr>
          <p:cNvPr id="34" name="Rectangle 33"/>
          <p:cNvSpPr/>
          <p:nvPr/>
        </p:nvSpPr>
        <p:spPr>
          <a:xfrm>
            <a:off x="287337" y="6581145"/>
            <a:ext cx="306494" cy="215444"/>
          </a:xfrm>
          <a:prstGeom prst="rect">
            <a:avLst/>
          </a:prstGeom>
        </p:spPr>
        <p:txBody>
          <a:bodyPr wrap="none">
            <a:spAutoFit/>
          </a:bodyPr>
          <a:lstStyle/>
          <a:p>
            <a:pPr>
              <a:defRPr/>
            </a:pPr>
            <a:fld id="{37D63249-9B28-4242-9808-79CE66A73911}" type="slidenum">
              <a:rPr lang="en-US" altLang="en-US" sz="800">
                <a:solidFill>
                  <a:srgbClr val="2372B9"/>
                </a:solidFill>
              </a:rPr>
              <a:pPr>
                <a:defRPr/>
              </a:pPr>
              <a:t>11</a:t>
            </a:fld>
            <a:endParaRPr lang="en-US" altLang="en-US" sz="800" dirty="0">
              <a:solidFill>
                <a:srgbClr val="2372B9"/>
              </a:solidFill>
            </a:endParaRPr>
          </a:p>
        </p:txBody>
      </p:sp>
    </p:spTree>
    <p:extLst>
      <p:ext uri="{BB962C8B-B14F-4D97-AF65-F5344CB8AC3E}">
        <p14:creationId xmlns:p14="http://schemas.microsoft.com/office/powerpoint/2010/main" val="35384335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carbon price drives multiple types of carbon reductions in a fully market-based fashion</a:t>
            </a:r>
            <a:endParaRPr lang="en-US" dirty="0"/>
          </a:p>
        </p:txBody>
      </p:sp>
      <p:graphicFrame>
        <p:nvGraphicFramePr>
          <p:cNvPr id="9" name="Content Placeholder 8"/>
          <p:cNvGraphicFramePr>
            <a:graphicFrameLocks noGrp="1"/>
          </p:cNvGraphicFramePr>
          <p:nvPr>
            <p:ph idx="4294967295"/>
            <p:extLst/>
          </p:nvPr>
        </p:nvGraphicFramePr>
        <p:xfrm>
          <a:off x="0" y="2265363"/>
          <a:ext cx="2933700" cy="273526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ontent Placeholder 8"/>
          <p:cNvGraphicFramePr>
            <a:graphicFrameLocks noGrp="1"/>
          </p:cNvGraphicFramePr>
          <p:nvPr>
            <p:ph idx="4294967295"/>
            <p:extLst/>
          </p:nvPr>
        </p:nvGraphicFramePr>
        <p:xfrm>
          <a:off x="5185012" y="729563"/>
          <a:ext cx="3419475" cy="17462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9" name="Content Placeholder 8"/>
          <p:cNvGraphicFramePr>
            <a:graphicFrameLocks noGrp="1"/>
          </p:cNvGraphicFramePr>
          <p:nvPr>
            <p:ph idx="4294967295"/>
            <p:extLst/>
          </p:nvPr>
        </p:nvGraphicFramePr>
        <p:xfrm>
          <a:off x="5263519" y="2515151"/>
          <a:ext cx="3417887" cy="174625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8" name="Content Placeholder 8"/>
          <p:cNvGraphicFramePr>
            <a:graphicFrameLocks noGrp="1"/>
          </p:cNvGraphicFramePr>
          <p:nvPr>
            <p:ph idx="4294967295"/>
            <p:extLst/>
          </p:nvPr>
        </p:nvGraphicFramePr>
        <p:xfrm>
          <a:off x="5346838" y="4319735"/>
          <a:ext cx="3419475" cy="1744662"/>
        </p:xfrm>
        <a:graphic>
          <a:graphicData uri="http://schemas.openxmlformats.org/drawingml/2006/chart">
            <c:chart xmlns:c="http://schemas.openxmlformats.org/drawingml/2006/chart" xmlns:r="http://schemas.openxmlformats.org/officeDocument/2006/relationships" r:id="rId5"/>
          </a:graphicData>
        </a:graphic>
      </p:graphicFrame>
      <p:sp>
        <p:nvSpPr>
          <p:cNvPr id="11" name="TextBox 10"/>
          <p:cNvSpPr txBox="1"/>
          <p:nvPr/>
        </p:nvSpPr>
        <p:spPr>
          <a:xfrm>
            <a:off x="5514108" y="2262335"/>
            <a:ext cx="1016000" cy="238527"/>
          </a:xfrm>
          <a:prstGeom prst="rect">
            <a:avLst/>
          </a:prstGeom>
          <a:noFill/>
        </p:spPr>
        <p:txBody>
          <a:bodyPr wrap="square" rtlCol="0">
            <a:spAutoFit/>
          </a:bodyPr>
          <a:lstStyle/>
          <a:p>
            <a:pPr algn="ctr">
              <a:lnSpc>
                <a:spcPct val="95000"/>
              </a:lnSpc>
              <a:spcBef>
                <a:spcPts val="600"/>
              </a:spcBef>
            </a:pPr>
            <a:r>
              <a:rPr lang="en-US" sz="1000" dirty="0" smtClean="0"/>
              <a:t>Before Carbon</a:t>
            </a:r>
          </a:p>
        </p:txBody>
      </p:sp>
      <p:sp>
        <p:nvSpPr>
          <p:cNvPr id="12" name="TextBox 11"/>
          <p:cNvSpPr txBox="1"/>
          <p:nvPr/>
        </p:nvSpPr>
        <p:spPr>
          <a:xfrm>
            <a:off x="7392116" y="2252506"/>
            <a:ext cx="1016000" cy="238527"/>
          </a:xfrm>
          <a:prstGeom prst="rect">
            <a:avLst/>
          </a:prstGeom>
          <a:noFill/>
        </p:spPr>
        <p:txBody>
          <a:bodyPr wrap="square" rtlCol="0">
            <a:spAutoFit/>
          </a:bodyPr>
          <a:lstStyle/>
          <a:p>
            <a:pPr algn="ctr">
              <a:lnSpc>
                <a:spcPct val="95000"/>
              </a:lnSpc>
              <a:spcBef>
                <a:spcPts val="600"/>
              </a:spcBef>
            </a:pPr>
            <a:r>
              <a:rPr lang="en-US" sz="1000" dirty="0" smtClean="0"/>
              <a:t>After Carbon</a:t>
            </a:r>
          </a:p>
        </p:txBody>
      </p:sp>
      <p:sp>
        <p:nvSpPr>
          <p:cNvPr id="13" name="TextBox 12"/>
          <p:cNvSpPr txBox="1"/>
          <p:nvPr/>
        </p:nvSpPr>
        <p:spPr>
          <a:xfrm>
            <a:off x="5337319" y="1211593"/>
            <a:ext cx="958921" cy="384721"/>
          </a:xfrm>
          <a:prstGeom prst="rect">
            <a:avLst/>
          </a:prstGeom>
          <a:noFill/>
        </p:spPr>
        <p:txBody>
          <a:bodyPr wrap="square" rtlCol="0">
            <a:spAutoFit/>
          </a:bodyPr>
          <a:lstStyle/>
          <a:p>
            <a:pPr algn="ctr">
              <a:lnSpc>
                <a:spcPct val="95000"/>
              </a:lnSpc>
              <a:spcBef>
                <a:spcPts val="600"/>
              </a:spcBef>
            </a:pPr>
            <a:r>
              <a:rPr lang="en-US" sz="1000" dirty="0" smtClean="0"/>
              <a:t>Variable Fuel cost</a:t>
            </a:r>
          </a:p>
        </p:txBody>
      </p:sp>
      <p:sp>
        <p:nvSpPr>
          <p:cNvPr id="14" name="TextBox 13"/>
          <p:cNvSpPr txBox="1"/>
          <p:nvPr/>
        </p:nvSpPr>
        <p:spPr>
          <a:xfrm>
            <a:off x="6397836" y="1066249"/>
            <a:ext cx="1016000" cy="530915"/>
          </a:xfrm>
          <a:prstGeom prst="rect">
            <a:avLst/>
          </a:prstGeom>
          <a:noFill/>
        </p:spPr>
        <p:txBody>
          <a:bodyPr wrap="square" rtlCol="0">
            <a:spAutoFit/>
          </a:bodyPr>
          <a:lstStyle/>
          <a:p>
            <a:pPr algn="ctr">
              <a:lnSpc>
                <a:spcPct val="95000"/>
              </a:lnSpc>
              <a:spcBef>
                <a:spcPts val="600"/>
              </a:spcBef>
            </a:pPr>
            <a:r>
              <a:rPr lang="en-US" sz="1000" dirty="0" smtClean="0"/>
              <a:t>+ Cost of carbon emissions</a:t>
            </a:r>
          </a:p>
        </p:txBody>
      </p:sp>
      <p:cxnSp>
        <p:nvCxnSpPr>
          <p:cNvPr id="16" name="Straight Arrow Connector 15"/>
          <p:cNvCxnSpPr>
            <a:stCxn id="13" idx="2"/>
          </p:cNvCxnSpPr>
          <p:nvPr/>
        </p:nvCxnSpPr>
        <p:spPr>
          <a:xfrm flipH="1">
            <a:off x="5652655" y="1596314"/>
            <a:ext cx="164125" cy="28819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5816781" y="1593300"/>
            <a:ext cx="435408" cy="11013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6984348" y="1543262"/>
            <a:ext cx="429488" cy="16017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7012055" y="1543262"/>
            <a:ext cx="1032810" cy="16017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5237016" y="4021855"/>
            <a:ext cx="1565565" cy="384721"/>
          </a:xfrm>
          <a:prstGeom prst="rect">
            <a:avLst/>
          </a:prstGeom>
          <a:noFill/>
        </p:spPr>
        <p:txBody>
          <a:bodyPr wrap="square" rtlCol="0">
            <a:spAutoFit/>
          </a:bodyPr>
          <a:lstStyle/>
          <a:p>
            <a:pPr algn="ctr">
              <a:lnSpc>
                <a:spcPct val="95000"/>
              </a:lnSpc>
              <a:spcBef>
                <a:spcPts val="600"/>
              </a:spcBef>
            </a:pPr>
            <a:r>
              <a:rPr lang="en-US" sz="1000" dirty="0" smtClean="0"/>
              <a:t>Renewable New Entry Before Carbon</a:t>
            </a:r>
          </a:p>
        </p:txBody>
      </p:sp>
      <p:sp>
        <p:nvSpPr>
          <p:cNvPr id="72" name="TextBox 71"/>
          <p:cNvSpPr txBox="1"/>
          <p:nvPr/>
        </p:nvSpPr>
        <p:spPr>
          <a:xfrm>
            <a:off x="4705552" y="3481426"/>
            <a:ext cx="958921" cy="238527"/>
          </a:xfrm>
          <a:prstGeom prst="rect">
            <a:avLst/>
          </a:prstGeom>
          <a:noFill/>
        </p:spPr>
        <p:txBody>
          <a:bodyPr wrap="square" rtlCol="0">
            <a:spAutoFit/>
          </a:bodyPr>
          <a:lstStyle/>
          <a:p>
            <a:pPr algn="r">
              <a:lnSpc>
                <a:spcPct val="95000"/>
              </a:lnSpc>
              <a:spcBef>
                <a:spcPts val="600"/>
              </a:spcBef>
            </a:pPr>
            <a:r>
              <a:rPr lang="en-US" sz="1000" dirty="0" smtClean="0"/>
              <a:t>Energy</a:t>
            </a:r>
          </a:p>
        </p:txBody>
      </p:sp>
      <p:sp>
        <p:nvSpPr>
          <p:cNvPr id="78" name="TextBox 77"/>
          <p:cNvSpPr txBox="1"/>
          <p:nvPr/>
        </p:nvSpPr>
        <p:spPr>
          <a:xfrm>
            <a:off x="4692440" y="3229078"/>
            <a:ext cx="958921" cy="238527"/>
          </a:xfrm>
          <a:prstGeom prst="rect">
            <a:avLst/>
          </a:prstGeom>
          <a:noFill/>
        </p:spPr>
        <p:txBody>
          <a:bodyPr wrap="square" rtlCol="0">
            <a:spAutoFit/>
          </a:bodyPr>
          <a:lstStyle/>
          <a:p>
            <a:pPr algn="r">
              <a:lnSpc>
                <a:spcPct val="95000"/>
              </a:lnSpc>
              <a:spcBef>
                <a:spcPts val="600"/>
              </a:spcBef>
            </a:pPr>
            <a:r>
              <a:rPr lang="en-US" sz="1000" dirty="0" smtClean="0"/>
              <a:t>Capacity</a:t>
            </a:r>
          </a:p>
        </p:txBody>
      </p:sp>
      <p:sp>
        <p:nvSpPr>
          <p:cNvPr id="79" name="TextBox 78"/>
          <p:cNvSpPr txBox="1"/>
          <p:nvPr/>
        </p:nvSpPr>
        <p:spPr>
          <a:xfrm>
            <a:off x="4672666" y="2901837"/>
            <a:ext cx="958921" cy="384721"/>
          </a:xfrm>
          <a:prstGeom prst="rect">
            <a:avLst/>
          </a:prstGeom>
          <a:noFill/>
        </p:spPr>
        <p:txBody>
          <a:bodyPr wrap="square" rtlCol="0">
            <a:spAutoFit/>
          </a:bodyPr>
          <a:lstStyle/>
          <a:p>
            <a:pPr algn="r">
              <a:lnSpc>
                <a:spcPct val="95000"/>
              </a:lnSpc>
              <a:spcBef>
                <a:spcPts val="600"/>
              </a:spcBef>
            </a:pPr>
            <a:r>
              <a:rPr lang="en-US" sz="1000" dirty="0" smtClean="0"/>
              <a:t>Subsidies/</a:t>
            </a:r>
            <a:br>
              <a:rPr lang="en-US" sz="1000" dirty="0" smtClean="0"/>
            </a:br>
            <a:r>
              <a:rPr lang="en-US" sz="1000" dirty="0" smtClean="0"/>
              <a:t>Nothing</a:t>
            </a:r>
          </a:p>
        </p:txBody>
      </p:sp>
      <p:sp>
        <p:nvSpPr>
          <p:cNvPr id="80" name="TextBox 79"/>
          <p:cNvSpPr txBox="1"/>
          <p:nvPr/>
        </p:nvSpPr>
        <p:spPr>
          <a:xfrm>
            <a:off x="7125848" y="4026475"/>
            <a:ext cx="1565565" cy="384721"/>
          </a:xfrm>
          <a:prstGeom prst="rect">
            <a:avLst/>
          </a:prstGeom>
          <a:noFill/>
        </p:spPr>
        <p:txBody>
          <a:bodyPr wrap="square" rtlCol="0">
            <a:spAutoFit/>
          </a:bodyPr>
          <a:lstStyle/>
          <a:p>
            <a:pPr algn="ctr">
              <a:lnSpc>
                <a:spcPct val="95000"/>
              </a:lnSpc>
              <a:spcBef>
                <a:spcPts val="600"/>
              </a:spcBef>
            </a:pPr>
            <a:r>
              <a:rPr lang="en-US" sz="1000" dirty="0" smtClean="0"/>
              <a:t>Renewable New Entry After Carbon</a:t>
            </a:r>
          </a:p>
        </p:txBody>
      </p:sp>
      <p:sp>
        <p:nvSpPr>
          <p:cNvPr id="81" name="TextBox 80"/>
          <p:cNvSpPr txBox="1"/>
          <p:nvPr/>
        </p:nvSpPr>
        <p:spPr>
          <a:xfrm>
            <a:off x="6569539" y="3513114"/>
            <a:ext cx="958921" cy="238527"/>
          </a:xfrm>
          <a:prstGeom prst="rect">
            <a:avLst/>
          </a:prstGeom>
          <a:noFill/>
        </p:spPr>
        <p:txBody>
          <a:bodyPr wrap="square" rtlCol="0">
            <a:spAutoFit/>
          </a:bodyPr>
          <a:lstStyle/>
          <a:p>
            <a:pPr algn="r">
              <a:lnSpc>
                <a:spcPct val="95000"/>
              </a:lnSpc>
              <a:spcBef>
                <a:spcPts val="600"/>
              </a:spcBef>
            </a:pPr>
            <a:r>
              <a:rPr lang="en-US" sz="1000" dirty="0" smtClean="0"/>
              <a:t>Energy</a:t>
            </a:r>
          </a:p>
        </p:txBody>
      </p:sp>
      <p:sp>
        <p:nvSpPr>
          <p:cNvPr id="82" name="TextBox 81"/>
          <p:cNvSpPr txBox="1"/>
          <p:nvPr/>
        </p:nvSpPr>
        <p:spPr>
          <a:xfrm>
            <a:off x="5337319" y="3609466"/>
            <a:ext cx="958921" cy="238527"/>
          </a:xfrm>
          <a:prstGeom prst="rect">
            <a:avLst/>
          </a:prstGeom>
          <a:noFill/>
        </p:spPr>
        <p:txBody>
          <a:bodyPr wrap="square" rtlCol="0">
            <a:spAutoFit/>
          </a:bodyPr>
          <a:lstStyle/>
          <a:p>
            <a:pPr algn="r">
              <a:lnSpc>
                <a:spcPct val="95000"/>
              </a:lnSpc>
              <a:spcBef>
                <a:spcPts val="600"/>
              </a:spcBef>
            </a:pPr>
            <a:r>
              <a:rPr lang="en-US" sz="1000" dirty="0" smtClean="0"/>
              <a:t>O&amp;M</a:t>
            </a:r>
          </a:p>
        </p:txBody>
      </p:sp>
      <p:sp>
        <p:nvSpPr>
          <p:cNvPr id="83" name="TextBox 82"/>
          <p:cNvSpPr txBox="1"/>
          <p:nvPr/>
        </p:nvSpPr>
        <p:spPr>
          <a:xfrm>
            <a:off x="5337319" y="3083586"/>
            <a:ext cx="958921" cy="238527"/>
          </a:xfrm>
          <a:prstGeom prst="rect">
            <a:avLst/>
          </a:prstGeom>
          <a:noFill/>
        </p:spPr>
        <p:txBody>
          <a:bodyPr wrap="square" rtlCol="0">
            <a:spAutoFit/>
          </a:bodyPr>
          <a:lstStyle/>
          <a:p>
            <a:pPr algn="r">
              <a:lnSpc>
                <a:spcPct val="95000"/>
              </a:lnSpc>
              <a:spcBef>
                <a:spcPts val="600"/>
              </a:spcBef>
            </a:pPr>
            <a:r>
              <a:rPr lang="en-US" sz="1000" dirty="0" smtClean="0"/>
              <a:t>Capex</a:t>
            </a:r>
          </a:p>
        </p:txBody>
      </p:sp>
      <p:sp>
        <p:nvSpPr>
          <p:cNvPr id="84" name="TextBox 83"/>
          <p:cNvSpPr txBox="1"/>
          <p:nvPr/>
        </p:nvSpPr>
        <p:spPr>
          <a:xfrm>
            <a:off x="6569539" y="3055029"/>
            <a:ext cx="958921" cy="384721"/>
          </a:xfrm>
          <a:prstGeom prst="rect">
            <a:avLst/>
          </a:prstGeom>
          <a:noFill/>
        </p:spPr>
        <p:txBody>
          <a:bodyPr wrap="square" rtlCol="0">
            <a:spAutoFit/>
          </a:bodyPr>
          <a:lstStyle/>
          <a:p>
            <a:pPr algn="r">
              <a:lnSpc>
                <a:spcPct val="95000"/>
              </a:lnSpc>
              <a:spcBef>
                <a:spcPts val="600"/>
              </a:spcBef>
            </a:pPr>
            <a:r>
              <a:rPr lang="en-US" sz="1000" dirty="0" smtClean="0"/>
              <a:t>+ Carbon in Energy Price</a:t>
            </a:r>
          </a:p>
        </p:txBody>
      </p:sp>
      <p:sp>
        <p:nvSpPr>
          <p:cNvPr id="85" name="TextBox 84"/>
          <p:cNvSpPr txBox="1"/>
          <p:nvPr/>
        </p:nvSpPr>
        <p:spPr>
          <a:xfrm>
            <a:off x="6549765" y="2881733"/>
            <a:ext cx="958921" cy="238527"/>
          </a:xfrm>
          <a:prstGeom prst="rect">
            <a:avLst/>
          </a:prstGeom>
          <a:noFill/>
        </p:spPr>
        <p:txBody>
          <a:bodyPr wrap="square" rtlCol="0">
            <a:spAutoFit/>
          </a:bodyPr>
          <a:lstStyle/>
          <a:p>
            <a:pPr algn="r">
              <a:lnSpc>
                <a:spcPct val="95000"/>
              </a:lnSpc>
              <a:spcBef>
                <a:spcPts val="600"/>
              </a:spcBef>
            </a:pPr>
            <a:r>
              <a:rPr lang="en-US" sz="1000" dirty="0" smtClean="0"/>
              <a:t>Capacity</a:t>
            </a:r>
          </a:p>
        </p:txBody>
      </p:sp>
      <p:sp>
        <p:nvSpPr>
          <p:cNvPr id="89" name="TextBox 88"/>
          <p:cNvSpPr txBox="1"/>
          <p:nvPr/>
        </p:nvSpPr>
        <p:spPr>
          <a:xfrm>
            <a:off x="5315523" y="5845348"/>
            <a:ext cx="1565565" cy="384721"/>
          </a:xfrm>
          <a:prstGeom prst="rect">
            <a:avLst/>
          </a:prstGeom>
          <a:noFill/>
        </p:spPr>
        <p:txBody>
          <a:bodyPr wrap="square" rtlCol="0">
            <a:spAutoFit/>
          </a:bodyPr>
          <a:lstStyle/>
          <a:p>
            <a:pPr algn="ctr">
              <a:lnSpc>
                <a:spcPct val="95000"/>
              </a:lnSpc>
              <a:spcBef>
                <a:spcPts val="600"/>
              </a:spcBef>
            </a:pPr>
            <a:r>
              <a:rPr lang="en-US" sz="1000" dirty="0" smtClean="0"/>
              <a:t>Nuclear Economics Before Carbon</a:t>
            </a:r>
          </a:p>
        </p:txBody>
      </p:sp>
      <p:sp>
        <p:nvSpPr>
          <p:cNvPr id="90" name="TextBox 89"/>
          <p:cNvSpPr txBox="1"/>
          <p:nvPr/>
        </p:nvSpPr>
        <p:spPr>
          <a:xfrm>
            <a:off x="4784059" y="5304919"/>
            <a:ext cx="958921" cy="238527"/>
          </a:xfrm>
          <a:prstGeom prst="rect">
            <a:avLst/>
          </a:prstGeom>
          <a:noFill/>
        </p:spPr>
        <p:txBody>
          <a:bodyPr wrap="square" rtlCol="0">
            <a:spAutoFit/>
          </a:bodyPr>
          <a:lstStyle/>
          <a:p>
            <a:pPr algn="r">
              <a:lnSpc>
                <a:spcPct val="95000"/>
              </a:lnSpc>
              <a:spcBef>
                <a:spcPts val="600"/>
              </a:spcBef>
            </a:pPr>
            <a:r>
              <a:rPr lang="en-US" sz="1000" dirty="0" smtClean="0"/>
              <a:t>Energy</a:t>
            </a:r>
          </a:p>
        </p:txBody>
      </p:sp>
      <p:sp>
        <p:nvSpPr>
          <p:cNvPr id="91" name="TextBox 90"/>
          <p:cNvSpPr txBox="1"/>
          <p:nvPr/>
        </p:nvSpPr>
        <p:spPr>
          <a:xfrm>
            <a:off x="4770947" y="5052571"/>
            <a:ext cx="958921" cy="238527"/>
          </a:xfrm>
          <a:prstGeom prst="rect">
            <a:avLst/>
          </a:prstGeom>
          <a:noFill/>
        </p:spPr>
        <p:txBody>
          <a:bodyPr wrap="square" rtlCol="0">
            <a:spAutoFit/>
          </a:bodyPr>
          <a:lstStyle/>
          <a:p>
            <a:pPr algn="r">
              <a:lnSpc>
                <a:spcPct val="95000"/>
              </a:lnSpc>
              <a:spcBef>
                <a:spcPts val="600"/>
              </a:spcBef>
            </a:pPr>
            <a:r>
              <a:rPr lang="en-US" sz="1000" dirty="0" smtClean="0"/>
              <a:t>Capacity</a:t>
            </a:r>
          </a:p>
        </p:txBody>
      </p:sp>
      <p:sp>
        <p:nvSpPr>
          <p:cNvPr id="93" name="TextBox 92"/>
          <p:cNvSpPr txBox="1"/>
          <p:nvPr/>
        </p:nvSpPr>
        <p:spPr>
          <a:xfrm>
            <a:off x="7232063" y="5849968"/>
            <a:ext cx="1445503" cy="384721"/>
          </a:xfrm>
          <a:prstGeom prst="rect">
            <a:avLst/>
          </a:prstGeom>
          <a:noFill/>
        </p:spPr>
        <p:txBody>
          <a:bodyPr wrap="square" rtlCol="0">
            <a:spAutoFit/>
          </a:bodyPr>
          <a:lstStyle/>
          <a:p>
            <a:pPr algn="ctr">
              <a:lnSpc>
                <a:spcPct val="95000"/>
              </a:lnSpc>
              <a:spcBef>
                <a:spcPts val="600"/>
              </a:spcBef>
            </a:pPr>
            <a:r>
              <a:rPr lang="en-US" sz="1000" dirty="0" smtClean="0"/>
              <a:t>Nuclear Economics After Carbon</a:t>
            </a:r>
          </a:p>
        </p:txBody>
      </p:sp>
      <p:sp>
        <p:nvSpPr>
          <p:cNvPr id="94" name="TextBox 93"/>
          <p:cNvSpPr txBox="1"/>
          <p:nvPr/>
        </p:nvSpPr>
        <p:spPr>
          <a:xfrm>
            <a:off x="6648046" y="5336607"/>
            <a:ext cx="958921" cy="238527"/>
          </a:xfrm>
          <a:prstGeom prst="rect">
            <a:avLst/>
          </a:prstGeom>
          <a:noFill/>
        </p:spPr>
        <p:txBody>
          <a:bodyPr wrap="square" rtlCol="0">
            <a:spAutoFit/>
          </a:bodyPr>
          <a:lstStyle/>
          <a:p>
            <a:pPr algn="r">
              <a:lnSpc>
                <a:spcPct val="95000"/>
              </a:lnSpc>
              <a:spcBef>
                <a:spcPts val="600"/>
              </a:spcBef>
            </a:pPr>
            <a:r>
              <a:rPr lang="en-US" sz="1000" dirty="0" smtClean="0"/>
              <a:t>Energy</a:t>
            </a:r>
          </a:p>
        </p:txBody>
      </p:sp>
      <p:sp>
        <p:nvSpPr>
          <p:cNvPr id="95" name="TextBox 94"/>
          <p:cNvSpPr txBox="1"/>
          <p:nvPr/>
        </p:nvSpPr>
        <p:spPr>
          <a:xfrm>
            <a:off x="5415826" y="5432959"/>
            <a:ext cx="958921" cy="238527"/>
          </a:xfrm>
          <a:prstGeom prst="rect">
            <a:avLst/>
          </a:prstGeom>
          <a:noFill/>
        </p:spPr>
        <p:txBody>
          <a:bodyPr wrap="square" rtlCol="0">
            <a:spAutoFit/>
          </a:bodyPr>
          <a:lstStyle/>
          <a:p>
            <a:pPr algn="r">
              <a:lnSpc>
                <a:spcPct val="95000"/>
              </a:lnSpc>
              <a:spcBef>
                <a:spcPts val="600"/>
              </a:spcBef>
            </a:pPr>
            <a:r>
              <a:rPr lang="en-US" sz="1000" dirty="0" smtClean="0"/>
              <a:t>Fuel</a:t>
            </a:r>
          </a:p>
        </p:txBody>
      </p:sp>
      <p:sp>
        <p:nvSpPr>
          <p:cNvPr id="96" name="TextBox 95"/>
          <p:cNvSpPr txBox="1"/>
          <p:nvPr/>
        </p:nvSpPr>
        <p:spPr>
          <a:xfrm>
            <a:off x="5415826" y="5073332"/>
            <a:ext cx="958921" cy="238527"/>
          </a:xfrm>
          <a:prstGeom prst="rect">
            <a:avLst/>
          </a:prstGeom>
          <a:noFill/>
        </p:spPr>
        <p:txBody>
          <a:bodyPr wrap="square" rtlCol="0">
            <a:spAutoFit/>
          </a:bodyPr>
          <a:lstStyle/>
          <a:p>
            <a:pPr algn="r">
              <a:lnSpc>
                <a:spcPct val="95000"/>
              </a:lnSpc>
              <a:spcBef>
                <a:spcPts val="600"/>
              </a:spcBef>
            </a:pPr>
            <a:r>
              <a:rPr lang="en-US" sz="1000" dirty="0" smtClean="0"/>
              <a:t>O&amp;M</a:t>
            </a:r>
          </a:p>
        </p:txBody>
      </p:sp>
      <p:sp>
        <p:nvSpPr>
          <p:cNvPr id="97" name="TextBox 96"/>
          <p:cNvSpPr txBox="1"/>
          <p:nvPr/>
        </p:nvSpPr>
        <p:spPr>
          <a:xfrm>
            <a:off x="6648046" y="4878522"/>
            <a:ext cx="958921" cy="384721"/>
          </a:xfrm>
          <a:prstGeom prst="rect">
            <a:avLst/>
          </a:prstGeom>
          <a:noFill/>
        </p:spPr>
        <p:txBody>
          <a:bodyPr wrap="square" rtlCol="0">
            <a:spAutoFit/>
          </a:bodyPr>
          <a:lstStyle/>
          <a:p>
            <a:pPr algn="r">
              <a:lnSpc>
                <a:spcPct val="95000"/>
              </a:lnSpc>
              <a:spcBef>
                <a:spcPts val="600"/>
              </a:spcBef>
            </a:pPr>
            <a:r>
              <a:rPr lang="en-US" sz="1000" dirty="0" smtClean="0"/>
              <a:t>+ Carbon in Energy Price</a:t>
            </a:r>
          </a:p>
        </p:txBody>
      </p:sp>
      <p:sp>
        <p:nvSpPr>
          <p:cNvPr id="98" name="TextBox 97"/>
          <p:cNvSpPr txBox="1"/>
          <p:nvPr/>
        </p:nvSpPr>
        <p:spPr>
          <a:xfrm>
            <a:off x="6628272" y="4612866"/>
            <a:ext cx="958921" cy="238527"/>
          </a:xfrm>
          <a:prstGeom prst="rect">
            <a:avLst/>
          </a:prstGeom>
          <a:noFill/>
        </p:spPr>
        <p:txBody>
          <a:bodyPr wrap="square" rtlCol="0">
            <a:spAutoFit/>
          </a:bodyPr>
          <a:lstStyle/>
          <a:p>
            <a:pPr algn="r">
              <a:lnSpc>
                <a:spcPct val="95000"/>
              </a:lnSpc>
              <a:spcBef>
                <a:spcPts val="600"/>
              </a:spcBef>
            </a:pPr>
            <a:r>
              <a:rPr lang="en-US" sz="1000" dirty="0" smtClean="0"/>
              <a:t>Capacity</a:t>
            </a:r>
          </a:p>
        </p:txBody>
      </p:sp>
      <p:sp>
        <p:nvSpPr>
          <p:cNvPr id="101" name="TextBox 100"/>
          <p:cNvSpPr txBox="1"/>
          <p:nvPr/>
        </p:nvSpPr>
        <p:spPr>
          <a:xfrm>
            <a:off x="5410120" y="4627872"/>
            <a:ext cx="958921" cy="238527"/>
          </a:xfrm>
          <a:prstGeom prst="rect">
            <a:avLst/>
          </a:prstGeom>
          <a:noFill/>
        </p:spPr>
        <p:txBody>
          <a:bodyPr wrap="square" rtlCol="0">
            <a:spAutoFit/>
          </a:bodyPr>
          <a:lstStyle/>
          <a:p>
            <a:pPr algn="r">
              <a:lnSpc>
                <a:spcPct val="95000"/>
              </a:lnSpc>
              <a:spcBef>
                <a:spcPts val="600"/>
              </a:spcBef>
            </a:pPr>
            <a:r>
              <a:rPr lang="en-US" sz="1000" dirty="0" smtClean="0"/>
              <a:t>Risk</a:t>
            </a:r>
          </a:p>
        </p:txBody>
      </p:sp>
      <p:sp>
        <p:nvSpPr>
          <p:cNvPr id="102" name="TextBox 101"/>
          <p:cNvSpPr txBox="1"/>
          <p:nvPr/>
        </p:nvSpPr>
        <p:spPr>
          <a:xfrm>
            <a:off x="4322331" y="6193125"/>
            <a:ext cx="4886036" cy="355482"/>
          </a:xfrm>
          <a:prstGeom prst="rect">
            <a:avLst/>
          </a:prstGeom>
          <a:noFill/>
        </p:spPr>
        <p:txBody>
          <a:bodyPr wrap="square" rtlCol="0">
            <a:spAutoFit/>
          </a:bodyPr>
          <a:lstStyle/>
          <a:p>
            <a:pPr algn="ctr">
              <a:lnSpc>
                <a:spcPct val="95000"/>
              </a:lnSpc>
              <a:spcBef>
                <a:spcPts val="600"/>
              </a:spcBef>
            </a:pPr>
            <a:r>
              <a:rPr lang="en-US" dirty="0" smtClean="0"/>
              <a:t>Plus Energy Efficiency and other Demand-Side</a:t>
            </a:r>
          </a:p>
        </p:txBody>
      </p:sp>
      <p:sp>
        <p:nvSpPr>
          <p:cNvPr id="103" name="Right Arrow 102"/>
          <p:cNvSpPr/>
          <p:nvPr/>
        </p:nvSpPr>
        <p:spPr>
          <a:xfrm>
            <a:off x="2881746" y="3300379"/>
            <a:ext cx="1717964" cy="408243"/>
          </a:xfrm>
          <a:prstGeom prst="rightArrow">
            <a:avLst/>
          </a:prstGeom>
          <a:solidFill>
            <a:schemeClr val="tx1"/>
          </a:solid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err="1" smtClean="0">
              <a:solidFill>
                <a:schemeClr val="bg1"/>
              </a:solidFill>
            </a:endParaRPr>
          </a:p>
        </p:txBody>
      </p:sp>
      <p:sp>
        <p:nvSpPr>
          <p:cNvPr id="104" name="Right Arrow 103"/>
          <p:cNvSpPr/>
          <p:nvPr/>
        </p:nvSpPr>
        <p:spPr>
          <a:xfrm rot="19271875">
            <a:off x="2733580" y="2638570"/>
            <a:ext cx="2012696" cy="408243"/>
          </a:xfrm>
          <a:prstGeom prst="rightArrow">
            <a:avLst/>
          </a:prstGeom>
          <a:solidFill>
            <a:schemeClr val="tx1"/>
          </a:solid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err="1" smtClean="0">
              <a:solidFill>
                <a:schemeClr val="bg1"/>
              </a:solidFill>
            </a:endParaRPr>
          </a:p>
        </p:txBody>
      </p:sp>
      <p:sp>
        <p:nvSpPr>
          <p:cNvPr id="105" name="Right Arrow 104"/>
          <p:cNvSpPr/>
          <p:nvPr/>
        </p:nvSpPr>
        <p:spPr>
          <a:xfrm rot="2442407">
            <a:off x="2698371" y="4007973"/>
            <a:ext cx="2109559" cy="408243"/>
          </a:xfrm>
          <a:prstGeom prst="rightArrow">
            <a:avLst/>
          </a:prstGeom>
          <a:solidFill>
            <a:schemeClr val="tx1"/>
          </a:solid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err="1" smtClean="0">
              <a:solidFill>
                <a:schemeClr val="bg1"/>
              </a:solidFill>
            </a:endParaRPr>
          </a:p>
        </p:txBody>
      </p:sp>
      <p:sp>
        <p:nvSpPr>
          <p:cNvPr id="106" name="Right Arrow 105"/>
          <p:cNvSpPr/>
          <p:nvPr/>
        </p:nvSpPr>
        <p:spPr>
          <a:xfrm rot="3754525">
            <a:off x="2094380" y="4754077"/>
            <a:ext cx="3209567" cy="408243"/>
          </a:xfrm>
          <a:prstGeom prst="rightArrow">
            <a:avLst/>
          </a:prstGeom>
          <a:solidFill>
            <a:schemeClr val="tx1"/>
          </a:solid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err="1" smtClean="0">
              <a:solidFill>
                <a:schemeClr val="bg1"/>
              </a:solidFill>
            </a:endParaRPr>
          </a:p>
        </p:txBody>
      </p:sp>
      <p:sp>
        <p:nvSpPr>
          <p:cNvPr id="107" name="TextBox 106"/>
          <p:cNvSpPr txBox="1"/>
          <p:nvPr/>
        </p:nvSpPr>
        <p:spPr>
          <a:xfrm>
            <a:off x="2440895" y="1014146"/>
            <a:ext cx="2437105" cy="1027974"/>
          </a:xfrm>
          <a:prstGeom prst="rect">
            <a:avLst/>
          </a:prstGeom>
          <a:noFill/>
        </p:spPr>
        <p:txBody>
          <a:bodyPr wrap="square" rtlCol="0">
            <a:spAutoFit/>
          </a:bodyPr>
          <a:lstStyle/>
          <a:p>
            <a:pPr>
              <a:lnSpc>
                <a:spcPct val="95000"/>
              </a:lnSpc>
              <a:spcBef>
                <a:spcPts val="600"/>
              </a:spcBef>
            </a:pPr>
            <a:r>
              <a:rPr lang="en-US" sz="1600" dirty="0" smtClean="0"/>
              <a:t>…Which drives multiple carbon-reducing processes, via the same market-based price signal</a:t>
            </a:r>
          </a:p>
        </p:txBody>
      </p:sp>
      <p:sp>
        <p:nvSpPr>
          <p:cNvPr id="108" name="TextBox 107"/>
          <p:cNvSpPr txBox="1"/>
          <p:nvPr/>
        </p:nvSpPr>
        <p:spPr>
          <a:xfrm>
            <a:off x="208388" y="1086420"/>
            <a:ext cx="1681018" cy="267766"/>
          </a:xfrm>
          <a:prstGeom prst="rect">
            <a:avLst/>
          </a:prstGeom>
          <a:noFill/>
        </p:spPr>
        <p:txBody>
          <a:bodyPr wrap="square" rtlCol="0">
            <a:spAutoFit/>
          </a:bodyPr>
          <a:lstStyle/>
          <a:p>
            <a:pPr algn="ctr">
              <a:lnSpc>
                <a:spcPct val="95000"/>
              </a:lnSpc>
              <a:spcBef>
                <a:spcPts val="600"/>
              </a:spcBef>
            </a:pPr>
            <a:r>
              <a:rPr lang="en-US" sz="1200" b="1" dirty="0" smtClean="0">
                <a:solidFill>
                  <a:srgbClr val="FF0000"/>
                </a:solidFill>
              </a:rPr>
              <a:t>Illustrative</a:t>
            </a:r>
          </a:p>
        </p:txBody>
      </p:sp>
      <p:sp>
        <p:nvSpPr>
          <p:cNvPr id="42" name="Rectangle 41"/>
          <p:cNvSpPr/>
          <p:nvPr/>
        </p:nvSpPr>
        <p:spPr>
          <a:xfrm>
            <a:off x="287337" y="6581145"/>
            <a:ext cx="306494" cy="215444"/>
          </a:xfrm>
          <a:prstGeom prst="rect">
            <a:avLst/>
          </a:prstGeom>
        </p:spPr>
        <p:txBody>
          <a:bodyPr wrap="none">
            <a:spAutoFit/>
          </a:bodyPr>
          <a:lstStyle/>
          <a:p>
            <a:pPr>
              <a:defRPr/>
            </a:pPr>
            <a:fld id="{37D63249-9B28-4242-9808-79CE66A73911}" type="slidenum">
              <a:rPr lang="en-US" altLang="en-US" sz="800">
                <a:solidFill>
                  <a:srgbClr val="2372B9"/>
                </a:solidFill>
              </a:rPr>
              <a:pPr>
                <a:defRPr/>
              </a:pPr>
              <a:t>12</a:t>
            </a:fld>
            <a:endParaRPr lang="en-US" altLang="en-US" sz="800" dirty="0">
              <a:solidFill>
                <a:srgbClr val="2372B9"/>
              </a:solidFill>
            </a:endParaRPr>
          </a:p>
        </p:txBody>
      </p:sp>
    </p:spTree>
    <p:extLst>
      <p:ext uri="{BB962C8B-B14F-4D97-AF65-F5344CB8AC3E}">
        <p14:creationId xmlns:p14="http://schemas.microsoft.com/office/powerpoint/2010/main" val="2438046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extLst>
              <p:ext uri="{D42A27DB-BD31-4B8C-83A1-F6EECF244321}">
                <p14:modId xmlns:p14="http://schemas.microsoft.com/office/powerpoint/2010/main" val="626928032"/>
              </p:ext>
            </p:extLst>
          </p:nvPr>
        </p:nvGraphicFramePr>
        <p:xfrm>
          <a:off x="1588" y="1589"/>
          <a:ext cx="1587" cy="1587"/>
        </p:xfrm>
        <a:graphic>
          <a:graphicData uri="http://schemas.openxmlformats.org/presentationml/2006/ole">
            <mc:AlternateContent xmlns:mc="http://schemas.openxmlformats.org/markup-compatibility/2006">
              <mc:Choice xmlns:v="urn:schemas-microsoft-com:vml" Requires="v">
                <p:oleObj spid="_x0000_s35882" name="think-cell Slide" r:id="rId5" imgW="381" imgH="381" progId="TCLayout.ActiveDocument.1">
                  <p:embed/>
                </p:oleObj>
              </mc:Choice>
              <mc:Fallback>
                <p:oleObj name="think-cell Slide" r:id="rId5" imgW="381" imgH="381" progId="TCLayout.ActiveDocument.1">
                  <p:embed/>
                  <p:pic>
                    <p:nvPicPr>
                      <p:cNvPr id="0" name=""/>
                      <p:cNvPicPr/>
                      <p:nvPr/>
                    </p:nvPicPr>
                    <p:blipFill>
                      <a:blip r:embed="rId6"/>
                      <a:stretch>
                        <a:fillRect/>
                      </a:stretch>
                    </p:blipFill>
                    <p:spPr>
                      <a:xfrm>
                        <a:off x="1588" y="1589"/>
                        <a:ext cx="1587" cy="1587"/>
                      </a:xfrm>
                      <a:prstGeom prst="rect">
                        <a:avLst/>
                      </a:prstGeom>
                    </p:spPr>
                  </p:pic>
                </p:oleObj>
              </mc:Fallback>
            </mc:AlternateContent>
          </a:graphicData>
        </a:graphic>
      </p:graphicFrame>
      <p:graphicFrame>
        <p:nvGraphicFramePr>
          <p:cNvPr id="24" name="Chart 23"/>
          <p:cNvGraphicFramePr>
            <a:graphicFrameLocks/>
          </p:cNvGraphicFramePr>
          <p:nvPr>
            <p:extLst>
              <p:ext uri="{D42A27DB-BD31-4B8C-83A1-F6EECF244321}">
                <p14:modId xmlns:p14="http://schemas.microsoft.com/office/powerpoint/2010/main" val="886437696"/>
              </p:ext>
            </p:extLst>
          </p:nvPr>
        </p:nvGraphicFramePr>
        <p:xfrm>
          <a:off x="624147" y="945783"/>
          <a:ext cx="7890936" cy="4616980"/>
        </p:xfrm>
        <a:graphic>
          <a:graphicData uri="http://schemas.openxmlformats.org/drawingml/2006/chart">
            <c:chart xmlns:c="http://schemas.openxmlformats.org/drawingml/2006/chart" xmlns:r="http://schemas.openxmlformats.org/officeDocument/2006/relationships" r:id="rId7"/>
          </a:graphicData>
        </a:graphic>
      </p:graphicFrame>
      <p:cxnSp>
        <p:nvCxnSpPr>
          <p:cNvPr id="25" name="Straight Arrow Connector 24"/>
          <p:cNvCxnSpPr/>
          <p:nvPr/>
        </p:nvCxnSpPr>
        <p:spPr>
          <a:xfrm flipH="1" flipV="1">
            <a:off x="2139684" y="1947499"/>
            <a:ext cx="8466" cy="2573866"/>
          </a:xfrm>
          <a:prstGeom prst="straightConnector1">
            <a:avLst/>
          </a:prstGeom>
          <a:noFill/>
          <a:ln w="19050" cap="flat" cmpd="sng" algn="ctr">
            <a:solidFill>
              <a:sysClr val="windowText" lastClr="000000">
                <a:lumMod val="75000"/>
                <a:lumOff val="25000"/>
              </a:sysClr>
            </a:solidFill>
            <a:prstDash val="solid"/>
            <a:tailEnd type="triangle"/>
          </a:ln>
          <a:effectLst/>
        </p:spPr>
      </p:cxnSp>
      <p:cxnSp>
        <p:nvCxnSpPr>
          <p:cNvPr id="26" name="Straight Connector 25"/>
          <p:cNvCxnSpPr/>
          <p:nvPr/>
        </p:nvCxnSpPr>
        <p:spPr>
          <a:xfrm>
            <a:off x="4498707" y="3230197"/>
            <a:ext cx="771525" cy="0"/>
          </a:xfrm>
          <a:prstGeom prst="line">
            <a:avLst/>
          </a:prstGeom>
          <a:noFill/>
          <a:ln w="19050" cap="flat" cmpd="sng" algn="ctr">
            <a:solidFill>
              <a:sysClr val="windowText" lastClr="000000">
                <a:lumMod val="75000"/>
                <a:lumOff val="25000"/>
              </a:sysClr>
            </a:solidFill>
            <a:prstDash val="solid"/>
            <a:tailEnd type="triangle"/>
          </a:ln>
          <a:effectLst/>
        </p:spPr>
      </p:cxnSp>
      <p:cxnSp>
        <p:nvCxnSpPr>
          <p:cNvPr id="27" name="Straight Connector 26"/>
          <p:cNvCxnSpPr/>
          <p:nvPr/>
        </p:nvCxnSpPr>
        <p:spPr>
          <a:xfrm>
            <a:off x="6239666" y="3675757"/>
            <a:ext cx="771525" cy="0"/>
          </a:xfrm>
          <a:prstGeom prst="line">
            <a:avLst/>
          </a:prstGeom>
          <a:noFill/>
          <a:ln w="19050" cap="flat" cmpd="sng" algn="ctr">
            <a:solidFill>
              <a:sysClr val="windowText" lastClr="000000">
                <a:lumMod val="75000"/>
                <a:lumOff val="25000"/>
              </a:sysClr>
            </a:solidFill>
            <a:prstDash val="solid"/>
            <a:tailEnd type="triangle"/>
          </a:ln>
          <a:effectLst/>
        </p:spPr>
      </p:cxnSp>
      <p:cxnSp>
        <p:nvCxnSpPr>
          <p:cNvPr id="28" name="Straight Arrow Connector 27"/>
          <p:cNvCxnSpPr/>
          <p:nvPr/>
        </p:nvCxnSpPr>
        <p:spPr>
          <a:xfrm flipV="1">
            <a:off x="7668416" y="1955965"/>
            <a:ext cx="0" cy="1667933"/>
          </a:xfrm>
          <a:prstGeom prst="straightConnector1">
            <a:avLst/>
          </a:prstGeom>
          <a:noFill/>
          <a:ln w="19050" cap="flat" cmpd="sng" algn="ctr">
            <a:solidFill>
              <a:sysClr val="windowText" lastClr="000000">
                <a:lumMod val="75000"/>
                <a:lumOff val="25000"/>
              </a:sysClr>
            </a:solidFill>
            <a:prstDash val="solid"/>
            <a:tailEnd type="triangle"/>
          </a:ln>
          <a:effectLst/>
        </p:spPr>
      </p:cxnSp>
      <p:cxnSp>
        <p:nvCxnSpPr>
          <p:cNvPr id="29" name="Straight Arrow Connector 28"/>
          <p:cNvCxnSpPr/>
          <p:nvPr/>
        </p:nvCxnSpPr>
        <p:spPr>
          <a:xfrm>
            <a:off x="5999426" y="3234432"/>
            <a:ext cx="0" cy="413807"/>
          </a:xfrm>
          <a:prstGeom prst="straightConnector1">
            <a:avLst/>
          </a:prstGeom>
          <a:noFill/>
          <a:ln w="19050" cap="flat" cmpd="sng" algn="ctr">
            <a:solidFill>
              <a:sysClr val="windowText" lastClr="000000">
                <a:lumMod val="75000"/>
                <a:lumOff val="25000"/>
              </a:sysClr>
            </a:solidFill>
            <a:prstDash val="solid"/>
            <a:tailEnd type="triangle"/>
          </a:ln>
          <a:effectLst/>
        </p:spPr>
      </p:cxnSp>
      <p:sp>
        <p:nvSpPr>
          <p:cNvPr id="30" name="TextBox 7"/>
          <p:cNvSpPr txBox="1"/>
          <p:nvPr/>
        </p:nvSpPr>
        <p:spPr>
          <a:xfrm>
            <a:off x="2139684" y="1857375"/>
            <a:ext cx="685796" cy="285751"/>
          </a:xfrm>
          <a:prstGeom prst="rect">
            <a:avLst/>
          </a:prstGeom>
          <a:noFill/>
          <a:ln w="9525" cmpd="sng">
            <a:noFill/>
          </a:ln>
          <a:effectLst/>
        </p:spPr>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ysClr val="windowText" lastClr="000000"/>
                </a:solidFill>
                <a:effectLst/>
                <a:uLnTx/>
                <a:uFillTx/>
                <a:latin typeface="Franklin Gothic Book" panose="020B0503020102020204" pitchFamily="34" charset="0"/>
                <a:ea typeface="+mn-ea"/>
                <a:cs typeface="+mn-cs"/>
              </a:rPr>
              <a:t>100%</a:t>
            </a:r>
          </a:p>
        </p:txBody>
      </p:sp>
      <p:sp>
        <p:nvSpPr>
          <p:cNvPr id="31" name="TextBox 8"/>
          <p:cNvSpPr txBox="1"/>
          <p:nvPr/>
        </p:nvSpPr>
        <p:spPr>
          <a:xfrm>
            <a:off x="3634048" y="3332855"/>
            <a:ext cx="656169" cy="316443"/>
          </a:xfrm>
          <a:prstGeom prst="rect">
            <a:avLst/>
          </a:prstGeom>
          <a:noFill/>
          <a:ln w="9525" cmpd="sng">
            <a:noFill/>
          </a:ln>
          <a:effectLst/>
        </p:spPr>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ysClr val="windowText" lastClr="000000"/>
                </a:solidFill>
                <a:effectLst/>
                <a:uLnTx/>
                <a:uFillTx/>
                <a:latin typeface="Franklin Gothic Book" panose="020B0503020102020204" pitchFamily="34" charset="0"/>
                <a:ea typeface="+mn-ea"/>
                <a:cs typeface="+mn-cs"/>
              </a:rPr>
              <a:t>50%</a:t>
            </a:r>
          </a:p>
        </p:txBody>
      </p:sp>
      <p:sp>
        <p:nvSpPr>
          <p:cNvPr id="32" name="TextBox 9"/>
          <p:cNvSpPr txBox="1"/>
          <p:nvPr/>
        </p:nvSpPr>
        <p:spPr>
          <a:xfrm>
            <a:off x="5403581" y="3302165"/>
            <a:ext cx="535517" cy="291042"/>
          </a:xfrm>
          <a:prstGeom prst="rect">
            <a:avLst/>
          </a:prstGeom>
          <a:noFill/>
          <a:ln w="9525" cmpd="sng">
            <a:noFill/>
          </a:ln>
          <a:effectLst/>
        </p:spPr>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a:ln>
                  <a:noFill/>
                </a:ln>
                <a:solidFill>
                  <a:sysClr val="windowText" lastClr="000000"/>
                </a:solidFill>
                <a:effectLst/>
                <a:uLnTx/>
                <a:uFillTx/>
                <a:latin typeface="Franklin Gothic Book" panose="020B0503020102020204" pitchFamily="34" charset="0"/>
                <a:ea typeface="+mn-ea"/>
                <a:cs typeface="+mn-cs"/>
              </a:rPr>
              <a:t>17%</a:t>
            </a:r>
          </a:p>
        </p:txBody>
      </p:sp>
      <p:sp>
        <p:nvSpPr>
          <p:cNvPr id="33" name="TextBox 10"/>
          <p:cNvSpPr txBox="1"/>
          <p:nvPr/>
        </p:nvSpPr>
        <p:spPr>
          <a:xfrm>
            <a:off x="7141367" y="2474546"/>
            <a:ext cx="476250" cy="291043"/>
          </a:xfrm>
          <a:prstGeom prst="rect">
            <a:avLst/>
          </a:prstGeom>
          <a:noFill/>
          <a:ln w="9525" cmpd="sng">
            <a:noFill/>
          </a:ln>
          <a:effectLst/>
        </p:spPr>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a:ln>
                  <a:noFill/>
                </a:ln>
                <a:solidFill>
                  <a:sysClr val="windowText" lastClr="000000"/>
                </a:solidFill>
                <a:effectLst/>
                <a:uLnTx/>
                <a:uFillTx/>
                <a:latin typeface="Franklin Gothic Book" panose="020B0503020102020204" pitchFamily="34" charset="0"/>
                <a:ea typeface="+mn-ea"/>
                <a:cs typeface="+mn-cs"/>
              </a:rPr>
              <a:t>67%</a:t>
            </a:r>
          </a:p>
        </p:txBody>
      </p:sp>
      <p:sp>
        <p:nvSpPr>
          <p:cNvPr id="34" name="TextBox 11"/>
          <p:cNvSpPr txBox="1"/>
          <p:nvPr/>
        </p:nvSpPr>
        <p:spPr>
          <a:xfrm>
            <a:off x="7165708" y="3849324"/>
            <a:ext cx="476250" cy="286807"/>
          </a:xfrm>
          <a:prstGeom prst="rect">
            <a:avLst/>
          </a:prstGeom>
          <a:noFill/>
          <a:ln w="9525" cmpd="sng">
            <a:noFill/>
          </a:ln>
          <a:effectLst/>
        </p:spPr>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a:ln>
                  <a:noFill/>
                </a:ln>
                <a:solidFill>
                  <a:sysClr val="windowText" lastClr="000000"/>
                </a:solidFill>
                <a:effectLst/>
                <a:uLnTx/>
                <a:uFillTx/>
                <a:latin typeface="Franklin Gothic Book" panose="020B0503020102020204" pitchFamily="34" charset="0"/>
                <a:ea typeface="+mn-ea"/>
                <a:cs typeface="+mn-cs"/>
              </a:rPr>
              <a:t>33%</a:t>
            </a:r>
          </a:p>
        </p:txBody>
      </p:sp>
      <p:sp>
        <p:nvSpPr>
          <p:cNvPr id="2" name="Title 1"/>
          <p:cNvSpPr>
            <a:spLocks noGrp="1"/>
          </p:cNvSpPr>
          <p:nvPr>
            <p:ph type="title"/>
          </p:nvPr>
        </p:nvSpPr>
        <p:spPr/>
        <p:txBody>
          <a:bodyPr/>
          <a:lstStyle/>
          <a:p>
            <a:r>
              <a:rPr lang="en-US" dirty="0" smtClean="0"/>
              <a:t>The Nation Cannot Meet Carbon Goals Without Nuclear</a:t>
            </a:r>
            <a:endParaRPr lang="en-US" dirty="0"/>
          </a:p>
        </p:txBody>
      </p:sp>
      <p:sp>
        <p:nvSpPr>
          <p:cNvPr id="11" name="TextBox 10"/>
          <p:cNvSpPr txBox="1"/>
          <p:nvPr/>
        </p:nvSpPr>
        <p:spPr>
          <a:xfrm>
            <a:off x="331468" y="5436478"/>
            <a:ext cx="8488681" cy="443190"/>
          </a:xfrm>
          <a:prstGeom prst="rect">
            <a:avLst/>
          </a:prstGeom>
          <a:noFill/>
        </p:spPr>
        <p:txBody>
          <a:bodyPr wrap="square" lIns="91432" tIns="45716" rIns="91432" bIns="45716" rtlCol="0">
            <a:spAutoFit/>
          </a:bodyPr>
          <a:lstStyle/>
          <a:p>
            <a:pPr>
              <a:lnSpc>
                <a:spcPct val="95000"/>
              </a:lnSpc>
            </a:pPr>
            <a:r>
              <a:rPr lang="en-US" sz="1200" dirty="0"/>
              <a:t>Source: </a:t>
            </a:r>
            <a:r>
              <a:rPr lang="en-US" sz="1200" dirty="0" smtClean="0"/>
              <a:t>EPA</a:t>
            </a:r>
            <a:r>
              <a:rPr lang="en-US" sz="1200" dirty="0"/>
              <a:t>; Exelon </a:t>
            </a:r>
            <a:r>
              <a:rPr lang="en-US" sz="1200" dirty="0" smtClean="0"/>
              <a:t>estimates</a:t>
            </a:r>
            <a:endParaRPr lang="en-US" sz="1200" dirty="0"/>
          </a:p>
          <a:p>
            <a:pPr>
              <a:lnSpc>
                <a:spcPct val="95000"/>
              </a:lnSpc>
            </a:pPr>
            <a:r>
              <a:rPr lang="en-US" sz="1200" dirty="0" smtClean="0"/>
              <a:t>Nuclear units assumed </a:t>
            </a:r>
            <a:r>
              <a:rPr lang="en-US" sz="1200" dirty="0"/>
              <a:t>to </a:t>
            </a:r>
            <a:r>
              <a:rPr lang="en-US" sz="1200" dirty="0" smtClean="0"/>
              <a:t>operate at 92% capacity factor, and displace CO</a:t>
            </a:r>
            <a:r>
              <a:rPr lang="en-US" sz="1200" baseline="-25000" dirty="0" smtClean="0"/>
              <a:t>2</a:t>
            </a:r>
            <a:r>
              <a:rPr lang="en-US" sz="1200" dirty="0" smtClean="0"/>
              <a:t> at </a:t>
            </a:r>
            <a:r>
              <a:rPr lang="en-US" sz="1200" dirty="0"/>
              <a:t>a rate of 0.67 </a:t>
            </a:r>
            <a:r>
              <a:rPr lang="en-US" sz="1200" dirty="0" smtClean="0"/>
              <a:t>metric tons per </a:t>
            </a:r>
            <a:r>
              <a:rPr lang="en-US" sz="1200" dirty="0"/>
              <a:t>MWh of lost output.</a:t>
            </a:r>
          </a:p>
        </p:txBody>
      </p:sp>
      <p:sp>
        <p:nvSpPr>
          <p:cNvPr id="9" name="TextBox 8"/>
          <p:cNvSpPr txBox="1"/>
          <p:nvPr/>
        </p:nvSpPr>
        <p:spPr>
          <a:xfrm>
            <a:off x="331468" y="5898135"/>
            <a:ext cx="8488681" cy="523212"/>
          </a:xfrm>
          <a:prstGeom prst="rect">
            <a:avLst/>
          </a:prstGeom>
          <a:solidFill>
            <a:schemeClr val="accent3">
              <a:lumMod val="75000"/>
            </a:schemeClr>
          </a:solidFill>
        </p:spPr>
        <p:txBody>
          <a:bodyPr wrap="square" lIns="91432" tIns="45716" rIns="91432" bIns="45716" rtlCol="0">
            <a:spAutoFit/>
          </a:bodyPr>
          <a:lstStyle/>
          <a:p>
            <a:pPr lvl="1" indent="-285724" algn="ctr">
              <a:spcBef>
                <a:spcPts val="600"/>
              </a:spcBef>
            </a:pPr>
            <a:r>
              <a:rPr lang="en-US" sz="1400" dirty="0" smtClean="0">
                <a:solidFill>
                  <a:schemeClr val="bg1"/>
                </a:solidFill>
              </a:rPr>
              <a:t>EPA estimates its Final Rule could reduce CO</a:t>
            </a:r>
            <a:r>
              <a:rPr lang="en-US" sz="1400" baseline="-25000" dirty="0" smtClean="0">
                <a:solidFill>
                  <a:schemeClr val="bg1"/>
                </a:solidFill>
              </a:rPr>
              <a:t>2</a:t>
            </a:r>
            <a:r>
              <a:rPr lang="en-US" sz="1400" dirty="0" smtClean="0">
                <a:solidFill>
                  <a:schemeClr val="bg1"/>
                </a:solidFill>
              </a:rPr>
              <a:t> emissions nearly 400 million metric tons beyond 2013 levels, but back-sliding with nuclear retirements could erase 1/3 of those reductions .    </a:t>
            </a:r>
            <a:endParaRPr lang="en-US" sz="1400" dirty="0">
              <a:solidFill>
                <a:schemeClr val="bg1"/>
              </a:solidFill>
            </a:endParaRPr>
          </a:p>
        </p:txBody>
      </p:sp>
      <p:sp>
        <p:nvSpPr>
          <p:cNvPr id="10" name="Slide Number Placeholder 1"/>
          <p:cNvSpPr>
            <a:spLocks noGrp="1"/>
          </p:cNvSpPr>
          <p:nvPr>
            <p:ph type="sldNum" sz="quarter" idx="11"/>
          </p:nvPr>
        </p:nvSpPr>
        <p:spPr>
          <a:xfrm>
            <a:off x="363538" y="6624591"/>
            <a:ext cx="342433" cy="213088"/>
          </a:xfrm>
        </p:spPr>
        <p:txBody>
          <a:bodyPr/>
          <a:lstStyle/>
          <a:p>
            <a:pPr>
              <a:defRPr/>
            </a:pPr>
            <a:fld id="{5CDD3ACB-229A-43FD-B00A-A970B5244CE4}" type="slidenum">
              <a:rPr lang="en-US" smtClean="0"/>
              <a:pPr>
                <a:defRPr/>
              </a:pPr>
              <a:t>13</a:t>
            </a:fld>
            <a:endParaRPr lang="en-US" dirty="0"/>
          </a:p>
        </p:txBody>
      </p:sp>
      <p:sp>
        <p:nvSpPr>
          <p:cNvPr id="3" name="TextBox 2"/>
          <p:cNvSpPr txBox="1"/>
          <p:nvPr/>
        </p:nvSpPr>
        <p:spPr>
          <a:xfrm>
            <a:off x="331468" y="914933"/>
            <a:ext cx="8669096" cy="677108"/>
          </a:xfrm>
          <a:prstGeom prst="rect">
            <a:avLst/>
          </a:prstGeom>
          <a:solidFill>
            <a:schemeClr val="bg1"/>
          </a:solidFill>
        </p:spPr>
        <p:txBody>
          <a:bodyPr wrap="square" rtlCol="0">
            <a:spAutoFit/>
          </a:bodyPr>
          <a:lstStyle/>
          <a:p>
            <a:pPr algn="ctr">
              <a:lnSpc>
                <a:spcPct val="95000"/>
              </a:lnSpc>
              <a:spcBef>
                <a:spcPts val="600"/>
              </a:spcBef>
            </a:pPr>
            <a:r>
              <a:rPr lang="en-US" sz="2000" b="1" dirty="0" smtClean="0">
                <a:latin typeface="Arial" panose="020B0604020202020204" pitchFamily="34" charset="0"/>
                <a:cs typeface="Arial" panose="020B0604020202020204" pitchFamily="34" charset="0"/>
              </a:rPr>
              <a:t>Nuclear Retirements Could Negate </a:t>
            </a:r>
            <a:br>
              <a:rPr lang="en-US" sz="2000" b="1" dirty="0" smtClean="0">
                <a:latin typeface="Arial" panose="020B0604020202020204" pitchFamily="34" charset="0"/>
                <a:cs typeface="Arial" panose="020B0604020202020204" pitchFamily="34" charset="0"/>
              </a:rPr>
            </a:br>
            <a:r>
              <a:rPr lang="en-US" sz="2000" b="1" dirty="0" smtClean="0">
                <a:latin typeface="Arial" panose="020B0604020202020204" pitchFamily="34" charset="0"/>
                <a:cs typeface="Arial" panose="020B0604020202020204" pitchFamily="34" charset="0"/>
              </a:rPr>
              <a:t>A Third of the CO</a:t>
            </a:r>
            <a:r>
              <a:rPr lang="en-US" sz="2000" b="1" baseline="-25000" dirty="0" smtClean="0">
                <a:latin typeface="Arial" panose="020B0604020202020204" pitchFamily="34" charset="0"/>
                <a:cs typeface="Arial" panose="020B0604020202020204" pitchFamily="34" charset="0"/>
              </a:rPr>
              <a:t>2</a:t>
            </a:r>
            <a:r>
              <a:rPr lang="en-US" sz="2000" b="1" dirty="0" smtClean="0">
                <a:latin typeface="Arial" panose="020B0604020202020204" pitchFamily="34" charset="0"/>
                <a:cs typeface="Arial" panose="020B0604020202020204" pitchFamily="34" charset="0"/>
              </a:rPr>
              <a:t> Reductions to Date</a:t>
            </a:r>
          </a:p>
        </p:txBody>
      </p:sp>
    </p:spTree>
    <p:extLst>
      <p:ext uri="{BB962C8B-B14F-4D97-AF65-F5344CB8AC3E}">
        <p14:creationId xmlns:p14="http://schemas.microsoft.com/office/powerpoint/2010/main" val="26800729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68613004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7911"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2" name="Rectangle 1"/>
          <p:cNvSpPr/>
          <p:nvPr/>
        </p:nvSpPr>
        <p:spPr>
          <a:xfrm>
            <a:off x="428693" y="5715000"/>
            <a:ext cx="8222285" cy="805565"/>
          </a:xfrm>
          <a:prstGeom prst="rect">
            <a:avLst/>
          </a:prstGeom>
          <a:gradFill>
            <a:gsLst>
              <a:gs pos="100000">
                <a:schemeClr val="accent5"/>
              </a:gs>
              <a:gs pos="3000">
                <a:schemeClr val="accent6"/>
              </a:gs>
            </a:gsLst>
            <a:lin ang="0" scaled="1"/>
          </a:gradFill>
        </p:spPr>
        <p:txBody>
          <a:bodyPr anchor="ctr"/>
          <a:lstStyle/>
          <a:p>
            <a:pPr algn="ctr"/>
            <a:r>
              <a:rPr lang="en-US" altLang="en-US" sz="2400" dirty="0">
                <a:solidFill>
                  <a:prstClr val="white"/>
                </a:solidFill>
                <a:effectLst>
                  <a:outerShdw blurRad="774700" dist="228600" dir="16200000" sx="104000" sy="104000" rotWithShape="0">
                    <a:prstClr val="black">
                      <a:alpha val="40000"/>
                    </a:prstClr>
                  </a:outerShdw>
                </a:effectLst>
              </a:rPr>
              <a:t>Exelon’s family of companies </a:t>
            </a:r>
            <a:r>
              <a:rPr lang="en-US" altLang="en-US" sz="2400" dirty="0" smtClean="0">
                <a:solidFill>
                  <a:prstClr val="white"/>
                </a:solidFill>
                <a:effectLst>
                  <a:outerShdw blurRad="774700" dist="228600" dir="16200000" sx="104000" sy="104000" rotWithShape="0">
                    <a:prstClr val="black">
                      <a:alpha val="40000"/>
                    </a:prstClr>
                  </a:outerShdw>
                </a:effectLst>
              </a:rPr>
              <a:t>represent </a:t>
            </a:r>
            <a:r>
              <a:rPr lang="en-US" altLang="en-US" sz="2400" dirty="0">
                <a:solidFill>
                  <a:prstClr val="white"/>
                </a:solidFill>
                <a:effectLst>
                  <a:outerShdw blurRad="774700" dist="228600" dir="16200000" sx="104000" sy="104000" rotWithShape="0">
                    <a:prstClr val="black">
                      <a:alpha val="40000"/>
                    </a:prstClr>
                  </a:outerShdw>
                </a:effectLst>
              </a:rPr>
              <a:t>every stage of the energy value chain</a:t>
            </a:r>
            <a:endParaRPr lang="en-US" sz="2400" dirty="0">
              <a:solidFill>
                <a:prstClr val="white"/>
              </a:solidFill>
              <a:effectLst>
                <a:outerShdw blurRad="774700" dist="228600" dir="16200000" sx="104000" sy="104000" rotWithShape="0">
                  <a:prstClr val="black">
                    <a:alpha val="40000"/>
                  </a:prstClr>
                </a:outerShdw>
              </a:effectLst>
            </a:endParaRPr>
          </a:p>
        </p:txBody>
      </p:sp>
      <p:pic>
        <p:nvPicPr>
          <p:cNvPr id="13" name="Picture 5"/>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1450" y="778086"/>
            <a:ext cx="8756650" cy="163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14" name="Table 13"/>
          <p:cNvGraphicFramePr>
            <a:graphicFrameLocks noGrp="1"/>
          </p:cNvGraphicFramePr>
          <p:nvPr>
            <p:extLst>
              <p:ext uri="{D42A27DB-BD31-4B8C-83A1-F6EECF244321}">
                <p14:modId xmlns:p14="http://schemas.microsoft.com/office/powerpoint/2010/main" val="2352324475"/>
              </p:ext>
            </p:extLst>
          </p:nvPr>
        </p:nvGraphicFramePr>
        <p:xfrm>
          <a:off x="352425" y="2216674"/>
          <a:ext cx="8394700" cy="3489311"/>
        </p:xfrm>
        <a:graphic>
          <a:graphicData uri="http://schemas.openxmlformats.org/drawingml/2006/table">
            <a:tbl>
              <a:tblPr firstRow="1" bandRow="1">
                <a:tableStyleId>{5C22544A-7EE6-4342-B048-85BDC9FD1C3A}</a:tableStyleId>
              </a:tblPr>
              <a:tblGrid>
                <a:gridCol w="2692471"/>
                <a:gridCol w="3051778"/>
                <a:gridCol w="2650451"/>
              </a:tblGrid>
              <a:tr h="345090">
                <a:tc>
                  <a:txBody>
                    <a:bodyPr/>
                    <a:lstStyle/>
                    <a:p>
                      <a:r>
                        <a:rPr lang="en-US" sz="1800" b="0" dirty="0" smtClean="0">
                          <a:solidFill>
                            <a:srgbClr val="00B0F0"/>
                          </a:solidFill>
                        </a:rPr>
                        <a:t>Generation</a:t>
                      </a:r>
                      <a:endParaRPr lang="en-US" sz="1800" b="0" dirty="0">
                        <a:solidFill>
                          <a:srgbClr val="00B0F0"/>
                        </a:solidFill>
                      </a:endParaRPr>
                    </a:p>
                  </a:txBody>
                  <a:tcPr marL="91449" marR="91449" marT="45721" marB="45721">
                    <a:noFill/>
                  </a:tcPr>
                </a:tc>
                <a:tc>
                  <a:txBody>
                    <a:bodyPr/>
                    <a:lstStyle/>
                    <a:p>
                      <a:r>
                        <a:rPr lang="en-US" sz="1800" b="0" dirty="0" smtClean="0">
                          <a:solidFill>
                            <a:srgbClr val="00B0F0"/>
                          </a:solidFill>
                        </a:rPr>
                        <a:t>Energy Sales &amp; Services</a:t>
                      </a:r>
                      <a:endParaRPr lang="en-US" sz="1800" b="0" dirty="0">
                        <a:solidFill>
                          <a:srgbClr val="00B0F0"/>
                        </a:solidFill>
                      </a:endParaRPr>
                    </a:p>
                  </a:txBody>
                  <a:tcPr marL="91449" marR="91449" marT="45721" marB="45721">
                    <a:noFill/>
                  </a:tcPr>
                </a:tc>
                <a:tc>
                  <a:txBody>
                    <a:bodyPr/>
                    <a:lstStyle/>
                    <a:p>
                      <a:r>
                        <a:rPr lang="en-US" sz="1800" b="0" dirty="0" smtClean="0">
                          <a:solidFill>
                            <a:srgbClr val="00B0F0"/>
                          </a:solidFill>
                        </a:rPr>
                        <a:t>Transmission &amp; Delivery</a:t>
                      </a:r>
                      <a:endParaRPr lang="en-US" sz="1800" b="0" dirty="0">
                        <a:solidFill>
                          <a:srgbClr val="00B0F0"/>
                        </a:solidFill>
                      </a:endParaRPr>
                    </a:p>
                  </a:txBody>
                  <a:tcPr marL="91449" marR="91449" marT="45721" marB="45721">
                    <a:noFill/>
                  </a:tcPr>
                </a:tc>
              </a:tr>
              <a:tr h="776449">
                <a:tc>
                  <a:txBody>
                    <a:bodyPr/>
                    <a:lstStyle/>
                    <a:p>
                      <a:r>
                        <a:rPr lang="en-US" sz="2000" dirty="0" smtClean="0">
                          <a:solidFill>
                            <a:schemeClr val="bg1">
                              <a:lumMod val="50000"/>
                            </a:schemeClr>
                          </a:solidFill>
                          <a:latin typeface="+mj-lt"/>
                        </a:rPr>
                        <a:t>Exelon Generation</a:t>
                      </a:r>
                    </a:p>
                  </a:txBody>
                  <a:tcPr marL="91449" marR="91449" marT="45721" marB="45721">
                    <a:noFill/>
                  </a:tcPr>
                </a:tc>
                <a:tc>
                  <a:txBody>
                    <a:bodyPr/>
                    <a:lstStyle/>
                    <a:p>
                      <a:r>
                        <a:rPr lang="en-US" sz="2000" dirty="0" smtClean="0">
                          <a:solidFill>
                            <a:schemeClr val="bg1">
                              <a:lumMod val="50000"/>
                            </a:schemeClr>
                          </a:solidFill>
                          <a:latin typeface="+mj-lt"/>
                        </a:rPr>
                        <a:t>Constellation</a:t>
                      </a:r>
                      <a:endParaRPr lang="en-US" sz="2000" dirty="0">
                        <a:solidFill>
                          <a:schemeClr val="bg1">
                            <a:lumMod val="50000"/>
                          </a:schemeClr>
                        </a:solidFill>
                        <a:latin typeface="+mj-lt"/>
                      </a:endParaRPr>
                    </a:p>
                  </a:txBody>
                  <a:tcPr marL="91449" marR="91449" marT="45721" marB="45721">
                    <a:noFill/>
                  </a:tcPr>
                </a:tc>
                <a:tc>
                  <a:txBody>
                    <a:bodyPr/>
                    <a:lstStyle/>
                    <a:p>
                      <a:r>
                        <a:rPr lang="en-US" sz="1600" dirty="0" smtClean="0">
                          <a:solidFill>
                            <a:schemeClr val="bg1">
                              <a:lumMod val="50000"/>
                            </a:schemeClr>
                          </a:solidFill>
                          <a:latin typeface="+mj-lt"/>
                        </a:rPr>
                        <a:t>BGE, ComEd,</a:t>
                      </a:r>
                      <a:r>
                        <a:rPr lang="en-US" sz="1600" baseline="0" dirty="0" smtClean="0">
                          <a:solidFill>
                            <a:schemeClr val="bg1">
                              <a:lumMod val="50000"/>
                            </a:schemeClr>
                          </a:solidFill>
                          <a:latin typeface="+mj-lt"/>
                        </a:rPr>
                        <a:t> PEPCO, Atlantic City Electric, Delmarva Power, PECO</a:t>
                      </a:r>
                      <a:endParaRPr lang="en-US" sz="1600" dirty="0">
                        <a:solidFill>
                          <a:schemeClr val="bg1">
                            <a:lumMod val="50000"/>
                          </a:schemeClr>
                        </a:solidFill>
                        <a:latin typeface="+mj-lt"/>
                      </a:endParaRPr>
                    </a:p>
                  </a:txBody>
                  <a:tcPr marL="91449" marR="91449" marT="45721" marB="45721">
                    <a:noFill/>
                  </a:tcPr>
                </a:tc>
              </a:tr>
              <a:tr h="2300587">
                <a:tc>
                  <a:txBody>
                    <a:bodyPr/>
                    <a:lstStyle/>
                    <a:p>
                      <a:r>
                        <a:rPr lang="en-US" sz="1400" b="0" dirty="0" smtClean="0">
                          <a:solidFill>
                            <a:schemeClr val="bg1">
                              <a:lumMod val="50000"/>
                            </a:schemeClr>
                          </a:solidFill>
                          <a:latin typeface="+mn-lt"/>
                        </a:rPr>
                        <a:t>With a generation capacity</a:t>
                      </a:r>
                      <a:r>
                        <a:rPr lang="en-US" sz="1400" b="0" baseline="0" dirty="0" smtClean="0">
                          <a:solidFill>
                            <a:schemeClr val="bg1">
                              <a:lumMod val="50000"/>
                            </a:schemeClr>
                          </a:solidFill>
                          <a:latin typeface="+mn-lt"/>
                        </a:rPr>
                        <a:t> of      </a:t>
                      </a:r>
                    </a:p>
                    <a:p>
                      <a:r>
                        <a:rPr lang="en-US" sz="1400" baseline="0" dirty="0" smtClean="0">
                          <a:solidFill>
                            <a:schemeClr val="bg1">
                              <a:lumMod val="50000"/>
                            </a:schemeClr>
                          </a:solidFill>
                        </a:rPr>
                        <a:t>32,700 MW, Exelon Generation is the largest clean power generator and one of the largest competitive power generators in the nation.  With strong positions in Illinois, the Mid-Atlantic, Texas, and California, Exelon is the largest owner and operator of nuclear plants in the U.S.  </a:t>
                      </a:r>
                      <a:endParaRPr lang="en-US" sz="1400" dirty="0">
                        <a:solidFill>
                          <a:schemeClr val="bg1">
                            <a:lumMod val="50000"/>
                          </a:schemeClr>
                        </a:solidFill>
                      </a:endParaRPr>
                    </a:p>
                  </a:txBody>
                  <a:tcPr marL="91449" marR="91449" marT="45721" marB="45721">
                    <a:noFill/>
                  </a:tcPr>
                </a:tc>
                <a:tc>
                  <a:txBody>
                    <a:bodyPr/>
                    <a:lstStyle/>
                    <a:p>
                      <a:pPr marL="395288" marR="0" lvl="0" indent="-395288" algn="l" defTabSz="746125" rtl="0" eaLnBrk="1" fontAlgn="auto" latinLnBrk="0" hangingPunct="1">
                        <a:lnSpc>
                          <a:spcPct val="95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bg1">
                              <a:lumMod val="50000"/>
                            </a:schemeClr>
                          </a:solidFill>
                          <a:effectLst/>
                          <a:uLnTx/>
                          <a:uFillTx/>
                          <a:latin typeface="Franklin Gothic Demi"/>
                          <a:ea typeface="ヒラギノ角ゴ Pro W3" pitchFamily="30" charset="-128"/>
                          <a:cs typeface="+mn-cs"/>
                        </a:rPr>
                        <a:t>Competitive Load Served: </a:t>
                      </a:r>
                      <a:r>
                        <a:rPr kumimoji="0" lang="en-US" sz="1400" b="0" i="0" u="none" strike="noStrike" kern="1200" cap="none" spc="0" normalizeH="0" baseline="0" noProof="0" dirty="0" smtClean="0">
                          <a:ln>
                            <a:noFill/>
                          </a:ln>
                          <a:solidFill>
                            <a:schemeClr val="bg1">
                              <a:lumMod val="50000"/>
                            </a:schemeClr>
                          </a:solidFill>
                          <a:effectLst/>
                          <a:uLnTx/>
                          <a:uFillTx/>
                          <a:latin typeface="+mn-lt"/>
                          <a:ea typeface="ヒラギノ角ゴ Pro W3" pitchFamily="30" charset="-128"/>
                          <a:cs typeface="+mn-cs"/>
                        </a:rPr>
                        <a:t> </a:t>
                      </a:r>
                    </a:p>
                    <a:p>
                      <a:pPr marL="395288" marR="0" lvl="0" indent="-395288" algn="l" defTabSz="746125" rtl="0" eaLnBrk="1" fontAlgn="auto" latinLnBrk="0" hangingPunct="1">
                        <a:lnSpc>
                          <a:spcPct val="95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bg1">
                              <a:lumMod val="50000"/>
                            </a:schemeClr>
                          </a:solidFill>
                          <a:effectLst/>
                          <a:uLnTx/>
                          <a:uFillTx/>
                          <a:latin typeface="+mn-lt"/>
                          <a:ea typeface="ヒラギノ角ゴ Pro W3" pitchFamily="30" charset="-128"/>
                          <a:cs typeface="+mn-cs"/>
                        </a:rPr>
                        <a:t>180 TWH (power)</a:t>
                      </a:r>
                    </a:p>
                    <a:p>
                      <a:pPr marL="395288" marR="0" lvl="0" indent="-395288" algn="l" defTabSz="746125" rtl="0" eaLnBrk="1" fontAlgn="auto" latinLnBrk="0" hangingPunct="1">
                        <a:lnSpc>
                          <a:spcPct val="95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bg1">
                              <a:lumMod val="50000"/>
                            </a:schemeClr>
                          </a:solidFill>
                          <a:effectLst/>
                          <a:uLnTx/>
                          <a:uFillTx/>
                          <a:latin typeface="+mn-lt"/>
                          <a:ea typeface="ヒラギノ角ゴ Pro W3" pitchFamily="30" charset="-128"/>
                          <a:cs typeface="+mn-cs"/>
                        </a:rPr>
                        <a:t>650 BCF (natural gas)</a:t>
                      </a:r>
                    </a:p>
                    <a:p>
                      <a:pPr marL="177800" marR="0" lvl="1" indent="-177800" algn="l" defTabSz="746125" rtl="0" eaLnBrk="1" fontAlgn="auto" latinLnBrk="0" hangingPunct="1">
                        <a:lnSpc>
                          <a:spcPct val="95000"/>
                        </a:lnSpc>
                        <a:spcBef>
                          <a:spcPts val="600"/>
                        </a:spcBef>
                        <a:spcAft>
                          <a:spcPts val="0"/>
                        </a:spcAft>
                        <a:buClrTx/>
                        <a:buSzTx/>
                        <a:buFont typeface="Arial" pitchFamily="34" charset="0"/>
                        <a:buNone/>
                        <a:tabLst/>
                        <a:defRPr/>
                      </a:pPr>
                      <a:r>
                        <a:rPr kumimoji="0" lang="en-US" sz="1400" b="0" i="0" u="none" strike="noStrike" kern="1200" cap="none" spc="0" normalizeH="0" baseline="0" noProof="0" dirty="0" smtClean="0">
                          <a:ln>
                            <a:noFill/>
                          </a:ln>
                          <a:solidFill>
                            <a:schemeClr val="bg1">
                              <a:lumMod val="50000"/>
                            </a:schemeClr>
                          </a:solidFill>
                          <a:effectLst/>
                          <a:uLnTx/>
                          <a:uFillTx/>
                          <a:latin typeface="Franklin Gothic Demi"/>
                          <a:ea typeface="ヒラギノ角ゴ Pro W3" pitchFamily="30" charset="-128"/>
                          <a:cs typeface="+mn-cs"/>
                        </a:rPr>
                        <a:t>Competitive Energy Sales:</a:t>
                      </a:r>
                    </a:p>
                    <a:p>
                      <a:pPr marL="0" marR="0" lvl="1" indent="0" algn="l" defTabSz="746125" rtl="0" eaLnBrk="1" fontAlgn="auto" latinLnBrk="0" hangingPunct="1">
                        <a:lnSpc>
                          <a:spcPct val="95000"/>
                        </a:lnSpc>
                        <a:spcBef>
                          <a:spcPts val="0"/>
                        </a:spcBef>
                        <a:spcAft>
                          <a:spcPts val="0"/>
                        </a:spcAft>
                        <a:buClrTx/>
                        <a:buSzTx/>
                        <a:buFont typeface="Arial" pitchFamily="34" charset="0"/>
                        <a:buNone/>
                        <a:tabLst>
                          <a:tab pos="2574925" algn="l"/>
                          <a:tab pos="2743200" algn="l"/>
                          <a:tab pos="2801938" algn="l"/>
                        </a:tabLst>
                        <a:defRPr/>
                      </a:pPr>
                      <a:r>
                        <a:rPr kumimoji="0" lang="en-US" sz="1400" b="0" i="0" u="none" strike="noStrike" kern="1200" cap="none" spc="0" normalizeH="0" baseline="0" noProof="0" dirty="0" smtClean="0">
                          <a:ln>
                            <a:noFill/>
                          </a:ln>
                          <a:solidFill>
                            <a:schemeClr val="bg1">
                              <a:lumMod val="50000"/>
                            </a:schemeClr>
                          </a:solidFill>
                          <a:effectLst/>
                          <a:uLnTx/>
                          <a:uFillTx/>
                          <a:latin typeface="+mn-lt"/>
                          <a:ea typeface="+mn-ea"/>
                          <a:cs typeface="+mn-cs"/>
                        </a:rPr>
                        <a:t>175,000 business &amp; public sector customers</a:t>
                      </a:r>
                    </a:p>
                    <a:p>
                      <a:pPr marL="0" marR="0" lvl="1" indent="0" algn="l" defTabSz="746125" rtl="0" eaLnBrk="1" fontAlgn="auto" latinLnBrk="0" hangingPunct="1">
                        <a:lnSpc>
                          <a:spcPct val="95000"/>
                        </a:lnSpc>
                        <a:spcBef>
                          <a:spcPts val="0"/>
                        </a:spcBef>
                        <a:spcAft>
                          <a:spcPts val="0"/>
                        </a:spcAft>
                        <a:buClrTx/>
                        <a:buSzTx/>
                        <a:buFont typeface="Arial" pitchFamily="34" charset="0"/>
                        <a:buNone/>
                        <a:tabLst/>
                        <a:defRPr/>
                      </a:pPr>
                      <a:endParaRPr kumimoji="0" lang="en-US" sz="1400" b="0" i="0" u="none" strike="noStrike" kern="1200" cap="none" spc="0" normalizeH="0" baseline="0" noProof="0" dirty="0" smtClean="0">
                        <a:ln>
                          <a:noFill/>
                        </a:ln>
                        <a:solidFill>
                          <a:schemeClr val="bg1">
                            <a:lumMod val="50000"/>
                          </a:schemeClr>
                        </a:solidFill>
                        <a:effectLst/>
                        <a:uLnTx/>
                        <a:uFillTx/>
                        <a:latin typeface="+mn-lt"/>
                        <a:ea typeface="+mn-ea"/>
                        <a:cs typeface="+mn-cs"/>
                      </a:endParaRPr>
                    </a:p>
                    <a:p>
                      <a:pPr marL="0" marR="0" lvl="1" indent="0" algn="l" defTabSz="746125" rtl="0" eaLnBrk="1" fontAlgn="auto" latinLnBrk="0" hangingPunct="1">
                        <a:lnSpc>
                          <a:spcPct val="95000"/>
                        </a:lnSpc>
                        <a:spcBef>
                          <a:spcPts val="0"/>
                        </a:spcBef>
                        <a:spcAft>
                          <a:spcPts val="0"/>
                        </a:spcAft>
                        <a:buClrTx/>
                        <a:buSzTx/>
                        <a:buFont typeface="Arial" pitchFamily="34" charset="0"/>
                        <a:buNone/>
                        <a:tabLst/>
                        <a:defRPr/>
                      </a:pPr>
                      <a:r>
                        <a:rPr kumimoji="0" lang="en-US" sz="1400" b="0" i="0" u="none" strike="noStrike" kern="1200" cap="none" spc="0" normalizeH="0" baseline="0" noProof="0" dirty="0" smtClean="0">
                          <a:ln>
                            <a:noFill/>
                          </a:ln>
                          <a:solidFill>
                            <a:schemeClr val="bg1">
                              <a:lumMod val="50000"/>
                            </a:schemeClr>
                          </a:solidFill>
                          <a:effectLst/>
                          <a:uLnTx/>
                          <a:uFillTx/>
                          <a:latin typeface="+mn-lt"/>
                          <a:ea typeface="+mn-ea"/>
                          <a:cs typeface="+mn-cs"/>
                        </a:rPr>
                        <a:t>Approximately 1.7 million </a:t>
                      </a:r>
                    </a:p>
                    <a:p>
                      <a:pPr marL="0" marR="0" lvl="1" indent="0" algn="l" defTabSz="746125" rtl="0" eaLnBrk="1" fontAlgn="auto" latinLnBrk="0" hangingPunct="1">
                        <a:lnSpc>
                          <a:spcPct val="95000"/>
                        </a:lnSpc>
                        <a:spcBef>
                          <a:spcPts val="0"/>
                        </a:spcBef>
                        <a:spcAft>
                          <a:spcPts val="0"/>
                        </a:spcAft>
                        <a:buClrTx/>
                        <a:buSzTx/>
                        <a:buFont typeface="Arial" pitchFamily="34" charset="0"/>
                        <a:buNone/>
                        <a:tabLst/>
                        <a:defRPr/>
                      </a:pPr>
                      <a:r>
                        <a:rPr kumimoji="0" lang="en-US" sz="1400" b="0" i="0" u="none" strike="noStrike" kern="1200" cap="none" spc="0" normalizeH="0" baseline="0" noProof="0" dirty="0" smtClean="0">
                          <a:ln>
                            <a:noFill/>
                          </a:ln>
                          <a:solidFill>
                            <a:schemeClr val="bg1">
                              <a:lumMod val="50000"/>
                            </a:schemeClr>
                          </a:solidFill>
                          <a:effectLst/>
                          <a:uLnTx/>
                          <a:uFillTx/>
                          <a:latin typeface="+mn-lt"/>
                          <a:ea typeface="+mn-ea"/>
                          <a:cs typeface="+mn-cs"/>
                        </a:rPr>
                        <a:t>residential customers</a:t>
                      </a:r>
                      <a:endParaRPr lang="en-US" sz="1800" dirty="0">
                        <a:solidFill>
                          <a:schemeClr val="bg1">
                            <a:lumMod val="50000"/>
                          </a:schemeClr>
                        </a:solidFill>
                      </a:endParaRPr>
                    </a:p>
                  </a:txBody>
                  <a:tcPr marL="91449" marR="91449" marT="45721" marB="45721">
                    <a:noFill/>
                  </a:tcPr>
                </a:tc>
                <a:tc>
                  <a:txBody>
                    <a:bodyPr/>
                    <a:lstStyle/>
                    <a:p>
                      <a:r>
                        <a:rPr lang="en-US" sz="1400" dirty="0" smtClean="0">
                          <a:solidFill>
                            <a:schemeClr val="bg1">
                              <a:lumMod val="50000"/>
                            </a:schemeClr>
                          </a:solidFill>
                        </a:rPr>
                        <a:t>Exelon’s six utilities deliver electricity and natural gas to approximately </a:t>
                      </a:r>
                      <a:r>
                        <a:rPr lang="en-US" sz="1400" b="1" u="none" dirty="0" smtClean="0">
                          <a:solidFill>
                            <a:schemeClr val="bg1">
                              <a:lumMod val="50000"/>
                            </a:schemeClr>
                          </a:solidFill>
                        </a:rPr>
                        <a:t>10 million customers</a:t>
                      </a:r>
                      <a:r>
                        <a:rPr lang="en-US" sz="1400" dirty="0" smtClean="0">
                          <a:solidFill>
                            <a:schemeClr val="bg1">
                              <a:lumMod val="50000"/>
                            </a:schemeClr>
                          </a:solidFill>
                        </a:rPr>
                        <a:t> covering </a:t>
                      </a:r>
                      <a:r>
                        <a:rPr lang="en-US" sz="1400" b="1" dirty="0" smtClean="0">
                          <a:solidFill>
                            <a:schemeClr val="bg1">
                              <a:lumMod val="50000"/>
                            </a:schemeClr>
                          </a:solidFill>
                        </a:rPr>
                        <a:t>24,200 miles </a:t>
                      </a:r>
                      <a:r>
                        <a:rPr lang="en-US" sz="1400" dirty="0" smtClean="0">
                          <a:solidFill>
                            <a:schemeClr val="bg1">
                              <a:lumMod val="50000"/>
                            </a:schemeClr>
                          </a:solidFill>
                        </a:rPr>
                        <a:t>of service territory in Delaware, the District of Columbia, Illinois, Maryland, New Jersey and Pennsylvania</a:t>
                      </a:r>
                      <a:endParaRPr lang="en-US" sz="1400" dirty="0">
                        <a:solidFill>
                          <a:schemeClr val="bg1">
                            <a:lumMod val="50000"/>
                          </a:schemeClr>
                        </a:solidFill>
                      </a:endParaRPr>
                    </a:p>
                  </a:txBody>
                  <a:tcPr marL="91449" marR="91449" marT="45721" marB="45721">
                    <a:noFill/>
                  </a:tcPr>
                </a:tc>
              </a:tr>
            </a:tbl>
          </a:graphicData>
        </a:graphic>
      </p:graphicFrame>
      <p:sp>
        <p:nvSpPr>
          <p:cNvPr id="8" name="Title 1"/>
          <p:cNvSpPr txBox="1">
            <a:spLocks/>
          </p:cNvSpPr>
          <p:nvPr/>
        </p:nvSpPr>
        <p:spPr>
          <a:xfrm>
            <a:off x="363538" y="0"/>
            <a:ext cx="8412162" cy="728663"/>
          </a:xfrm>
          <a:prstGeom prst="rect">
            <a:avLst/>
          </a:prstGeom>
        </p:spPr>
        <p:txBody>
          <a:bodyPr vert="horz" lIns="0" tIns="0" rIns="0" bIns="0" rtlCol="0" anchor="b" anchorCtr="0">
            <a:noAutofit/>
          </a:bodyPr>
          <a:lstStyle>
            <a:lvl1pPr>
              <a:lnSpc>
                <a:spcPct val="90000"/>
              </a:lnSpc>
              <a:spcBef>
                <a:spcPct val="0"/>
              </a:spcBef>
              <a:buNone/>
              <a:defRPr sz="2800" b="1">
                <a:solidFill>
                  <a:srgbClr val="0070B6"/>
                </a:solidFill>
                <a:latin typeface="+mj-lt"/>
              </a:defRPr>
            </a:lvl1pPr>
          </a:lstStyle>
          <a:p>
            <a:r>
              <a:rPr lang="en-US" altLang="en-US" dirty="0" smtClean="0"/>
              <a:t>Exelon Overview</a:t>
            </a:r>
            <a:endParaRPr lang="en-US" dirty="0"/>
          </a:p>
        </p:txBody>
      </p:sp>
      <p:sp>
        <p:nvSpPr>
          <p:cNvPr id="3" name="Slide Number Placeholder 2"/>
          <p:cNvSpPr>
            <a:spLocks noGrp="1"/>
          </p:cNvSpPr>
          <p:nvPr>
            <p:ph type="sldNum" sz="quarter" idx="4294967295"/>
          </p:nvPr>
        </p:nvSpPr>
        <p:spPr>
          <a:xfrm>
            <a:off x="363538" y="6624591"/>
            <a:ext cx="342433" cy="213088"/>
          </a:xfrm>
        </p:spPr>
        <p:txBody>
          <a:bodyPr/>
          <a:lstStyle/>
          <a:p>
            <a:pPr>
              <a:defRPr/>
            </a:pPr>
            <a:fld id="{03FBD5BA-7010-437D-84D6-856EABF57180}" type="slidenum">
              <a:rPr lang="en-US" smtClean="0">
                <a:solidFill>
                  <a:srgbClr val="2372B9"/>
                </a:solidFill>
              </a:rPr>
              <a:pPr>
                <a:defRPr/>
              </a:pPr>
              <a:t>1</a:t>
            </a:fld>
            <a:endParaRPr lang="en-US" dirty="0">
              <a:solidFill>
                <a:srgbClr val="2372B9"/>
              </a:solidFill>
            </a:endParaRPr>
          </a:p>
        </p:txBody>
      </p:sp>
    </p:spTree>
    <p:extLst>
      <p:ext uri="{BB962C8B-B14F-4D97-AF65-F5344CB8AC3E}">
        <p14:creationId xmlns:p14="http://schemas.microsoft.com/office/powerpoint/2010/main" val="42550870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5234" name="Picture 2" descr="\\Cccmsfs14\CHMCLSTR2_VOL3\data\IR-SHARE\Fact Book\Fact Book 2012\Map_022213_01-01.jpg"/>
          <p:cNvPicPr>
            <a:picLocks noChangeAspect="1" noChangeArrowheads="1"/>
          </p:cNvPicPr>
          <p:nvPr/>
        </p:nvPicPr>
        <p:blipFill>
          <a:blip r:embed="rId3">
            <a:extLst>
              <a:ext uri="{28A0092B-C50C-407E-A947-70E740481C1C}">
                <a14:useLocalDpi xmlns:a14="http://schemas.microsoft.com/office/drawing/2010/main" val="0"/>
              </a:ext>
            </a:extLst>
          </a:blip>
          <a:srcRect l="5528" t="1222" r="7751" b="5379"/>
          <a:stretch>
            <a:fillRect/>
          </a:stretch>
        </p:blipFill>
        <p:spPr bwMode="auto">
          <a:xfrm>
            <a:off x="96838" y="900113"/>
            <a:ext cx="5759450" cy="521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5235" name="Title 1"/>
          <p:cNvSpPr>
            <a:spLocks noGrp="1"/>
          </p:cNvSpPr>
          <p:nvPr>
            <p:ph type="title"/>
          </p:nvPr>
        </p:nvSpPr>
        <p:spPr>
          <a:xfrm>
            <a:off x="363538" y="0"/>
            <a:ext cx="8562975" cy="728663"/>
          </a:xfrm>
        </p:spPr>
        <p:txBody>
          <a:bodyPr/>
          <a:lstStyle/>
          <a:p>
            <a:r>
              <a:rPr lang="en-US" altLang="en-US" sz="2800" b="1" dirty="0">
                <a:solidFill>
                  <a:srgbClr val="0070B6"/>
                </a:solidFill>
                <a:ea typeface="+mn-ea"/>
                <a:cs typeface="+mn-cs"/>
              </a:rPr>
              <a:t>Exelon Generation Overview</a:t>
            </a:r>
          </a:p>
        </p:txBody>
      </p:sp>
      <p:sp>
        <p:nvSpPr>
          <p:cNvPr id="3" name="Content Placeholder 2"/>
          <p:cNvSpPr>
            <a:spLocks noGrp="1" noChangeAspect="1"/>
          </p:cNvSpPr>
          <p:nvPr>
            <p:ph idx="1"/>
          </p:nvPr>
        </p:nvSpPr>
        <p:spPr>
          <a:xfrm>
            <a:off x="5487988" y="822325"/>
            <a:ext cx="3492500" cy="2136775"/>
          </a:xfrm>
        </p:spPr>
        <p:txBody>
          <a:bodyPr/>
          <a:lstStyle/>
          <a:p>
            <a:pPr marL="285750" indent="-285750">
              <a:buFont typeface="Arial" pitchFamily="34" charset="0"/>
              <a:buChar char="•"/>
              <a:defRPr/>
            </a:pPr>
            <a:r>
              <a:rPr lang="en-US" b="1" dirty="0"/>
              <a:t>Exelon primarily </a:t>
            </a:r>
            <a:r>
              <a:rPr lang="en-US" b="1" dirty="0" smtClean="0"/>
              <a:t>operates in </a:t>
            </a:r>
            <a:r>
              <a:rPr lang="en-US" b="1" dirty="0"/>
              <a:t>areas that have restructured </a:t>
            </a:r>
            <a:r>
              <a:rPr lang="en-US" b="1" dirty="0" smtClean="0"/>
              <a:t>markets  </a:t>
            </a:r>
            <a:endParaRPr lang="en-US" b="1" dirty="0"/>
          </a:p>
          <a:p>
            <a:pPr marL="285750" indent="-285750">
              <a:buFont typeface="Arial" pitchFamily="34" charset="0"/>
              <a:buChar char="•"/>
              <a:defRPr/>
            </a:pPr>
            <a:r>
              <a:rPr lang="en-US" b="1" dirty="0" smtClean="0"/>
              <a:t>These </a:t>
            </a:r>
            <a:r>
              <a:rPr lang="en-US" b="1" dirty="0"/>
              <a:t>markets have been restructured to promote competition among energy market participants, while maintaining strict regulatory </a:t>
            </a:r>
            <a:r>
              <a:rPr lang="en-US" b="1" dirty="0" smtClean="0"/>
              <a:t>oversight</a:t>
            </a:r>
            <a:endParaRPr lang="en-US" b="1" dirty="0"/>
          </a:p>
          <a:p>
            <a:pPr marL="285750" indent="-285750">
              <a:buFont typeface="Arial" pitchFamily="34" charset="0"/>
              <a:buChar char="•"/>
              <a:defRPr/>
            </a:pPr>
            <a:endParaRPr lang="en-US" sz="1400" b="1" dirty="0"/>
          </a:p>
          <a:p>
            <a:pPr marL="285750" indent="-285750">
              <a:buFont typeface="Arial" pitchFamily="34" charset="0"/>
              <a:buChar char="•"/>
              <a:defRPr/>
            </a:pPr>
            <a:endParaRPr lang="en-US" sz="1400" b="1" dirty="0" smtClean="0"/>
          </a:p>
          <a:p>
            <a:pPr marL="285750" indent="-285750">
              <a:buFont typeface="Arial" pitchFamily="34" charset="0"/>
              <a:buChar char="•"/>
              <a:defRPr/>
            </a:pPr>
            <a:endParaRPr lang="en-US" sz="1400" b="1" dirty="0"/>
          </a:p>
          <a:p>
            <a:pPr marL="285750" indent="-285750">
              <a:buFont typeface="Arial" pitchFamily="34" charset="0"/>
              <a:buChar char="•"/>
              <a:defRPr/>
            </a:pPr>
            <a:endParaRPr lang="en-US" sz="1400" b="1" dirty="0" smtClean="0"/>
          </a:p>
          <a:p>
            <a:pPr marL="285750" indent="-285750">
              <a:buFont typeface="Arial" pitchFamily="34" charset="0"/>
              <a:buChar char="•"/>
              <a:defRPr/>
            </a:pPr>
            <a:endParaRPr lang="en-US" sz="1400" b="1" dirty="0"/>
          </a:p>
          <a:p>
            <a:pPr lvl="4" indent="0">
              <a:buFont typeface="Arial" charset="0"/>
              <a:buNone/>
              <a:defRPr/>
            </a:pPr>
            <a:r>
              <a:rPr lang="en-US" sz="1400" i="1" dirty="0" smtClean="0">
                <a:solidFill>
                  <a:schemeClr val="accent3"/>
                </a:solidFill>
              </a:rPr>
              <a:t>					</a:t>
            </a:r>
          </a:p>
          <a:p>
            <a:pPr lvl="4" indent="0">
              <a:buFont typeface="Arial" charset="0"/>
              <a:buNone/>
              <a:defRPr/>
            </a:pPr>
            <a:r>
              <a:rPr lang="en-US" sz="1400" i="1" dirty="0">
                <a:solidFill>
                  <a:schemeClr val="accent3"/>
                </a:solidFill>
              </a:rPr>
              <a:t>	</a:t>
            </a:r>
            <a:r>
              <a:rPr lang="en-US" sz="1400" i="1" dirty="0" smtClean="0">
                <a:solidFill>
                  <a:schemeClr val="accent3"/>
                </a:solidFill>
              </a:rPr>
              <a:t>					</a:t>
            </a:r>
          </a:p>
          <a:p>
            <a:pPr lvl="4" indent="0">
              <a:buFont typeface="Arial" charset="0"/>
              <a:buNone/>
              <a:defRPr/>
            </a:pPr>
            <a:endParaRPr lang="en-US" sz="1400" b="1" i="1" dirty="0">
              <a:solidFill>
                <a:schemeClr val="accent3"/>
              </a:solidFill>
            </a:endParaRPr>
          </a:p>
          <a:p>
            <a:pPr lvl="4" indent="0">
              <a:buFont typeface="Arial" charset="0"/>
              <a:buNone/>
              <a:defRPr/>
            </a:pPr>
            <a:endParaRPr lang="en-US" sz="1400" b="1" dirty="0" smtClean="0"/>
          </a:p>
          <a:p>
            <a:pPr marL="285750" indent="-285750">
              <a:buFont typeface="Arial" pitchFamily="34" charset="0"/>
              <a:buChar char="•"/>
              <a:defRPr/>
            </a:pPr>
            <a:endParaRPr lang="en-US" sz="1400" b="1" dirty="0"/>
          </a:p>
          <a:p>
            <a:pPr>
              <a:defRPr/>
            </a:pPr>
            <a:endParaRPr lang="en-US" sz="1400" b="1" dirty="0" smtClean="0"/>
          </a:p>
          <a:p>
            <a:pPr marL="285750" indent="-285750">
              <a:buFont typeface="Arial" pitchFamily="34" charset="0"/>
              <a:buChar char="•"/>
              <a:defRPr/>
            </a:pPr>
            <a:endParaRPr lang="en-US" sz="1400" b="1" dirty="0" smtClean="0"/>
          </a:p>
          <a:p>
            <a:pPr marL="285750" indent="-285750">
              <a:buFont typeface="Arial" pitchFamily="34" charset="0"/>
              <a:buChar char="•"/>
              <a:defRPr/>
            </a:pPr>
            <a:endParaRPr lang="en-US" sz="1400" dirty="0">
              <a:solidFill>
                <a:schemeClr val="tx2"/>
              </a:solidFill>
            </a:endParaRPr>
          </a:p>
          <a:p>
            <a:pPr marL="285750" indent="-285750">
              <a:buFont typeface="Arial" pitchFamily="34" charset="0"/>
              <a:buChar char="•"/>
              <a:defRPr/>
            </a:pPr>
            <a:endParaRPr lang="en-US" sz="1400" dirty="0"/>
          </a:p>
          <a:p>
            <a:pPr marL="285750" indent="-285750">
              <a:buFont typeface="Arial" pitchFamily="34" charset="0"/>
              <a:buChar char="•"/>
              <a:defRPr/>
            </a:pPr>
            <a:endParaRPr lang="en-US" sz="1400" dirty="0"/>
          </a:p>
        </p:txBody>
      </p:sp>
      <p:sp>
        <p:nvSpPr>
          <p:cNvPr id="4" name="Slide Number Placeholder 3"/>
          <p:cNvSpPr>
            <a:spLocks noGrp="1"/>
          </p:cNvSpPr>
          <p:nvPr>
            <p:ph type="sldNum" sz="quarter" idx="4294967295"/>
          </p:nvPr>
        </p:nvSpPr>
        <p:spPr>
          <a:xfrm>
            <a:off x="363538" y="6624638"/>
            <a:ext cx="342900" cy="212725"/>
          </a:xfrm>
          <a:prstGeom prst="rect">
            <a:avLst/>
          </a:prstGeom>
        </p:spPr>
        <p:txBody>
          <a:bodyPr/>
          <a:lstStyle/>
          <a:p>
            <a:pPr>
              <a:defRPr/>
            </a:pPr>
            <a:fld id="{E8482A63-7E3A-459F-A985-2BB3C9400DA8}" type="slidenum">
              <a:rPr lang="en-US" smtClean="0">
                <a:solidFill>
                  <a:srgbClr val="2372B9"/>
                </a:solidFill>
              </a:rPr>
              <a:pPr>
                <a:defRPr/>
              </a:pPr>
              <a:t>2</a:t>
            </a:fld>
            <a:endParaRPr lang="en-US" dirty="0">
              <a:solidFill>
                <a:srgbClr val="2372B9"/>
              </a:solidFill>
            </a:endParaRPr>
          </a:p>
        </p:txBody>
      </p:sp>
      <p:sp>
        <p:nvSpPr>
          <p:cNvPr id="95238" name="TextBox 5"/>
          <p:cNvSpPr txBox="1">
            <a:spLocks noChangeArrowheads="1"/>
          </p:cNvSpPr>
          <p:nvPr/>
        </p:nvSpPr>
        <p:spPr bwMode="auto">
          <a:xfrm>
            <a:off x="536575" y="6403975"/>
            <a:ext cx="2516188"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ct val="95000"/>
              </a:lnSpc>
              <a:spcBef>
                <a:spcPts val="600"/>
              </a:spcBef>
              <a:defRPr sz="1600">
                <a:solidFill>
                  <a:schemeClr val="tx1"/>
                </a:solidFill>
                <a:latin typeface="Franklin Gothic Book" pitchFamily="34" charset="0"/>
              </a:defRPr>
            </a:lvl1pPr>
            <a:lvl2pPr marL="742950" indent="-285750" eaLnBrk="0" hangingPunct="0">
              <a:lnSpc>
                <a:spcPct val="95000"/>
              </a:lnSpc>
              <a:spcBef>
                <a:spcPts val="300"/>
              </a:spcBef>
              <a:buFont typeface="Arial" charset="0"/>
              <a:buChar char="•"/>
              <a:defRPr sz="1600">
                <a:solidFill>
                  <a:schemeClr val="tx1"/>
                </a:solidFill>
                <a:latin typeface="Franklin Gothic Book" pitchFamily="34" charset="0"/>
              </a:defRPr>
            </a:lvl2pPr>
            <a:lvl3pPr marL="1143000" indent="-228600" eaLnBrk="0" hangingPunct="0">
              <a:lnSpc>
                <a:spcPct val="95000"/>
              </a:lnSpc>
              <a:spcBef>
                <a:spcPts val="200"/>
              </a:spcBef>
              <a:buFont typeface="Franklin Gothic Book" pitchFamily="34" charset="0"/>
              <a:buChar char="–"/>
              <a:defRPr sz="1600">
                <a:solidFill>
                  <a:schemeClr val="tx1"/>
                </a:solidFill>
                <a:latin typeface="Franklin Gothic Book" pitchFamily="34" charset="0"/>
              </a:defRPr>
            </a:lvl3pPr>
            <a:lvl4pPr marL="1600200" indent="-228600" eaLnBrk="0" hangingPunct="0">
              <a:lnSpc>
                <a:spcPct val="95000"/>
              </a:lnSpc>
              <a:spcBef>
                <a:spcPts val="100"/>
              </a:spcBef>
              <a:buFont typeface="Arial" charset="0"/>
              <a:buChar char="•"/>
              <a:defRPr sz="1600">
                <a:solidFill>
                  <a:schemeClr val="tx1"/>
                </a:solidFill>
                <a:latin typeface="Franklin Gothic Book" pitchFamily="34" charset="0"/>
              </a:defRPr>
            </a:lvl4pPr>
            <a:lvl5pPr marL="2057400" indent="-228600" eaLnBrk="0" hangingPunct="0">
              <a:lnSpc>
                <a:spcPct val="95000"/>
              </a:lnSpc>
              <a:spcBef>
                <a:spcPts val="100"/>
              </a:spcBef>
              <a:buFont typeface="Arial" charset="0"/>
              <a:buChar char="-"/>
              <a:defRPr sz="1600">
                <a:solidFill>
                  <a:schemeClr val="tx1"/>
                </a:solidFill>
                <a:latin typeface="Franklin Gothic Book" pitchFamily="34" charset="0"/>
              </a:defRPr>
            </a:lvl5pPr>
            <a:lvl6pPr marL="2514600" indent="-228600" eaLnBrk="0" fontAlgn="base" hangingPunct="0">
              <a:lnSpc>
                <a:spcPct val="95000"/>
              </a:lnSpc>
              <a:spcBef>
                <a:spcPts val="100"/>
              </a:spcBef>
              <a:spcAft>
                <a:spcPct val="0"/>
              </a:spcAft>
              <a:buFont typeface="Arial" charset="0"/>
              <a:buChar char="-"/>
              <a:defRPr sz="1600">
                <a:solidFill>
                  <a:schemeClr val="tx1"/>
                </a:solidFill>
                <a:latin typeface="Franklin Gothic Book" pitchFamily="34" charset="0"/>
              </a:defRPr>
            </a:lvl6pPr>
            <a:lvl7pPr marL="2971800" indent="-228600" eaLnBrk="0" fontAlgn="base" hangingPunct="0">
              <a:lnSpc>
                <a:spcPct val="95000"/>
              </a:lnSpc>
              <a:spcBef>
                <a:spcPts val="100"/>
              </a:spcBef>
              <a:spcAft>
                <a:spcPct val="0"/>
              </a:spcAft>
              <a:buFont typeface="Arial" charset="0"/>
              <a:buChar char="-"/>
              <a:defRPr sz="1600">
                <a:solidFill>
                  <a:schemeClr val="tx1"/>
                </a:solidFill>
                <a:latin typeface="Franklin Gothic Book" pitchFamily="34" charset="0"/>
              </a:defRPr>
            </a:lvl7pPr>
            <a:lvl8pPr marL="3429000" indent="-228600" eaLnBrk="0" fontAlgn="base" hangingPunct="0">
              <a:lnSpc>
                <a:spcPct val="95000"/>
              </a:lnSpc>
              <a:spcBef>
                <a:spcPts val="100"/>
              </a:spcBef>
              <a:spcAft>
                <a:spcPct val="0"/>
              </a:spcAft>
              <a:buFont typeface="Arial" charset="0"/>
              <a:buChar char="-"/>
              <a:defRPr sz="1600">
                <a:solidFill>
                  <a:schemeClr val="tx1"/>
                </a:solidFill>
                <a:latin typeface="Franklin Gothic Book" pitchFamily="34" charset="0"/>
              </a:defRPr>
            </a:lvl8pPr>
            <a:lvl9pPr marL="3886200" indent="-228600" eaLnBrk="0" fontAlgn="base" hangingPunct="0">
              <a:lnSpc>
                <a:spcPct val="95000"/>
              </a:lnSpc>
              <a:spcBef>
                <a:spcPts val="100"/>
              </a:spcBef>
              <a:spcAft>
                <a:spcPct val="0"/>
              </a:spcAft>
              <a:buFont typeface="Arial" charset="0"/>
              <a:buChar char="-"/>
              <a:defRPr sz="1600">
                <a:solidFill>
                  <a:schemeClr val="tx1"/>
                </a:solidFill>
                <a:latin typeface="Franklin Gothic Book" pitchFamily="34" charset="0"/>
              </a:defRPr>
            </a:lvl9pPr>
          </a:lstStyle>
          <a:p>
            <a:pPr eaLnBrk="1" hangingPunct="1"/>
            <a:r>
              <a:rPr lang="en-US" altLang="en-US" sz="1200" dirty="0"/>
              <a:t>Sources:  Exelon, Compete Coalition</a:t>
            </a:r>
          </a:p>
        </p:txBody>
      </p:sp>
      <p:sp>
        <p:nvSpPr>
          <p:cNvPr id="11" name="TextBox 10"/>
          <p:cNvSpPr txBox="1"/>
          <p:nvPr/>
        </p:nvSpPr>
        <p:spPr>
          <a:xfrm>
            <a:off x="5856288" y="2563813"/>
            <a:ext cx="3124200" cy="327025"/>
          </a:xfrm>
          <a:prstGeom prst="rect">
            <a:avLst/>
          </a:prstGeom>
          <a:noFill/>
        </p:spPr>
        <p:txBody>
          <a:bodyPr>
            <a:spAutoFit/>
          </a:bodyPr>
          <a:lstStyle/>
          <a:p>
            <a:pPr algn="ctr">
              <a:lnSpc>
                <a:spcPct val="95000"/>
              </a:lnSpc>
              <a:spcBef>
                <a:spcPts val="600"/>
              </a:spcBef>
              <a:defRPr/>
            </a:pPr>
            <a:r>
              <a:rPr lang="en-US" sz="1600" dirty="0">
                <a:solidFill>
                  <a:schemeClr val="accent2"/>
                </a:solidFill>
                <a:latin typeface="+mj-lt"/>
                <a:ea typeface="+mj-ea"/>
                <a:cs typeface="+mj-cs"/>
              </a:rPr>
              <a:t>Power Generation</a:t>
            </a:r>
          </a:p>
        </p:txBody>
      </p:sp>
      <p:sp>
        <p:nvSpPr>
          <p:cNvPr id="12" name="TextBox 11"/>
          <p:cNvSpPr txBox="1"/>
          <p:nvPr/>
        </p:nvSpPr>
        <p:spPr>
          <a:xfrm>
            <a:off x="5856288" y="3922713"/>
            <a:ext cx="3124200" cy="327025"/>
          </a:xfrm>
          <a:prstGeom prst="rect">
            <a:avLst/>
          </a:prstGeom>
          <a:noFill/>
        </p:spPr>
        <p:txBody>
          <a:bodyPr>
            <a:spAutoFit/>
          </a:bodyPr>
          <a:lstStyle/>
          <a:p>
            <a:pPr algn="ctr">
              <a:lnSpc>
                <a:spcPct val="95000"/>
              </a:lnSpc>
              <a:spcBef>
                <a:spcPts val="600"/>
              </a:spcBef>
              <a:defRPr/>
            </a:pPr>
            <a:r>
              <a:rPr lang="en-US" sz="1600" dirty="0">
                <a:solidFill>
                  <a:srgbClr val="F47B27"/>
                </a:solidFill>
                <a:latin typeface="+mj-lt"/>
              </a:rPr>
              <a:t>Constellation</a:t>
            </a:r>
          </a:p>
        </p:txBody>
      </p:sp>
      <p:sp>
        <p:nvSpPr>
          <p:cNvPr id="13" name="TextBox 12"/>
          <p:cNvSpPr txBox="1"/>
          <p:nvPr/>
        </p:nvSpPr>
        <p:spPr>
          <a:xfrm>
            <a:off x="5856288" y="5281613"/>
            <a:ext cx="3124200" cy="327025"/>
          </a:xfrm>
          <a:prstGeom prst="rect">
            <a:avLst/>
          </a:prstGeom>
          <a:noFill/>
        </p:spPr>
        <p:txBody>
          <a:bodyPr>
            <a:spAutoFit/>
          </a:bodyPr>
          <a:lstStyle/>
          <a:p>
            <a:pPr algn="ctr">
              <a:lnSpc>
                <a:spcPct val="95000"/>
              </a:lnSpc>
              <a:spcBef>
                <a:spcPts val="600"/>
              </a:spcBef>
              <a:defRPr/>
            </a:pPr>
            <a:r>
              <a:rPr lang="en-US" sz="1600" dirty="0">
                <a:solidFill>
                  <a:schemeClr val="accent3"/>
                </a:solidFill>
                <a:latin typeface="+mj-lt"/>
                <a:ea typeface="+mj-ea"/>
                <a:cs typeface="+mj-cs"/>
              </a:rPr>
              <a:t>Exelon Utilities</a:t>
            </a:r>
          </a:p>
        </p:txBody>
      </p:sp>
      <p:sp>
        <p:nvSpPr>
          <p:cNvPr id="14" name="Rounded Rectangle 13"/>
          <p:cNvSpPr/>
          <p:nvPr/>
        </p:nvSpPr>
        <p:spPr bwMode="auto">
          <a:xfrm>
            <a:off x="6002338" y="2998788"/>
            <a:ext cx="2743200" cy="815975"/>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a:spAutoFit/>
          </a:bodyPr>
          <a:lstStyle/>
          <a:p>
            <a:pPr>
              <a:buClr>
                <a:schemeClr val="tx1"/>
              </a:buClr>
              <a:buSzPct val="110000"/>
              <a:defRPr/>
            </a:pPr>
            <a:r>
              <a:rPr lang="en-US" sz="1400" dirty="0">
                <a:solidFill>
                  <a:schemeClr val="tx1"/>
                </a:solidFill>
                <a:cs typeface="Arial" pitchFamily="34" charset="0"/>
              </a:rPr>
              <a:t>Operations in seven RTOs, with strong positions across PJM, ERCOT &amp; New England</a:t>
            </a:r>
          </a:p>
        </p:txBody>
      </p:sp>
      <p:sp>
        <p:nvSpPr>
          <p:cNvPr id="15" name="Rounded Rectangle 14"/>
          <p:cNvSpPr/>
          <p:nvPr/>
        </p:nvSpPr>
        <p:spPr bwMode="auto">
          <a:xfrm>
            <a:off x="6010275" y="4357688"/>
            <a:ext cx="2743200" cy="817562"/>
          </a:xfrm>
          <a:prstGeom prst="round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a:spAutoFit/>
          </a:bodyPr>
          <a:lstStyle/>
          <a:p>
            <a:pPr>
              <a:buClr>
                <a:schemeClr val="tx1"/>
              </a:buClr>
              <a:buSzPct val="110000"/>
              <a:defRPr/>
            </a:pPr>
            <a:r>
              <a:rPr lang="en-US" sz="1400" dirty="0">
                <a:solidFill>
                  <a:schemeClr val="tx1"/>
                </a:solidFill>
                <a:cs typeface="Arial" pitchFamily="34" charset="0"/>
              </a:rPr>
              <a:t>Serves more than 2/3</a:t>
            </a:r>
            <a:r>
              <a:rPr lang="en-US" sz="1400" baseline="30000" dirty="0">
                <a:solidFill>
                  <a:schemeClr val="tx1"/>
                </a:solidFill>
                <a:cs typeface="Arial" pitchFamily="34" charset="0"/>
              </a:rPr>
              <a:t> </a:t>
            </a:r>
            <a:r>
              <a:rPr lang="en-US" sz="1400" dirty="0">
                <a:solidFill>
                  <a:schemeClr val="tx1"/>
                </a:solidFill>
                <a:cs typeface="Arial" pitchFamily="34" charset="0"/>
              </a:rPr>
              <a:t>of the  Fortune 100 companies in the U.S.</a:t>
            </a:r>
          </a:p>
        </p:txBody>
      </p:sp>
      <p:sp>
        <p:nvSpPr>
          <p:cNvPr id="16" name="Rounded Rectangle 15"/>
          <p:cNvSpPr/>
          <p:nvPr/>
        </p:nvSpPr>
        <p:spPr bwMode="auto">
          <a:xfrm>
            <a:off x="6011863" y="5638800"/>
            <a:ext cx="2743200" cy="817245"/>
          </a:xfrm>
          <a:prstGeom prst="round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a:spAutoFit/>
          </a:bodyPr>
          <a:lstStyle/>
          <a:p>
            <a:pPr>
              <a:buClr>
                <a:schemeClr val="tx1"/>
              </a:buClr>
              <a:buSzPct val="110000"/>
              <a:defRPr/>
            </a:pPr>
            <a:r>
              <a:rPr lang="en-US" sz="1400" dirty="0">
                <a:solidFill>
                  <a:schemeClr val="tx1"/>
                </a:solidFill>
                <a:cs typeface="Arial" pitchFamily="34" charset="0"/>
              </a:rPr>
              <a:t>Large urban presence with operations in </a:t>
            </a:r>
            <a:r>
              <a:rPr lang="en-US" sz="1400" dirty="0" smtClean="0">
                <a:solidFill>
                  <a:schemeClr val="tx1"/>
                </a:solidFill>
                <a:cs typeface="Arial" pitchFamily="34" charset="0"/>
              </a:rPr>
              <a:t>five states and the District of Columbia</a:t>
            </a:r>
            <a:endParaRPr lang="en-US" sz="1400" dirty="0">
              <a:solidFill>
                <a:schemeClr val="tx1"/>
              </a:solidFill>
              <a:cs typeface="Arial" pitchFamily="34" charset="0"/>
            </a:endParaRPr>
          </a:p>
        </p:txBody>
      </p:sp>
      <p:pic>
        <p:nvPicPr>
          <p:cNvPr id="95245"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00475" y="5172075"/>
            <a:ext cx="1838325" cy="130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877916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 name="Chart 27"/>
          <p:cNvGraphicFramePr>
            <a:graphicFrameLocks/>
          </p:cNvGraphicFramePr>
          <p:nvPr>
            <p:extLst>
              <p:ext uri="{D42A27DB-BD31-4B8C-83A1-F6EECF244321}">
                <p14:modId xmlns:p14="http://schemas.microsoft.com/office/powerpoint/2010/main" val="536707548"/>
              </p:ext>
            </p:extLst>
          </p:nvPr>
        </p:nvGraphicFramePr>
        <p:xfrm>
          <a:off x="482599" y="1346200"/>
          <a:ext cx="3822701" cy="2603500"/>
        </p:xfrm>
        <a:graphic>
          <a:graphicData uri="http://schemas.openxmlformats.org/drawingml/2006/chart">
            <c:chart xmlns:c="http://schemas.openxmlformats.org/drawingml/2006/chart" xmlns:r="http://schemas.openxmlformats.org/officeDocument/2006/relationships" r:id="rId17"/>
          </a:graphicData>
        </a:graphic>
      </p:graphicFrame>
      <p:graphicFrame>
        <p:nvGraphicFramePr>
          <p:cNvPr id="23555" name="Object 6"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5689" name="think-cell Slide" r:id="rId18" imgW="360" imgH="360" progId="">
                  <p:embed/>
                </p:oleObj>
              </mc:Choice>
              <mc:Fallback>
                <p:oleObj name="think-cell Slide" r:id="rId18" imgW="360" imgH="360" progId="">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3556" name="Rectangle 37" hidden="1"/>
          <p:cNvSpPr>
            <a:spLocks noChangeArrowheads="1"/>
          </p:cNvSpPr>
          <p:nvPr>
            <p:custDataLst>
              <p:tags r:id="rId3"/>
            </p:custDataLst>
          </p:nvPr>
        </p:nvSpPr>
        <p:spPr bwMode="auto">
          <a:xfrm>
            <a:off x="0" y="0"/>
            <a:ext cx="158750" cy="1587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lvl1pPr eaLnBrk="0" hangingPunct="0">
              <a:defRPr>
                <a:solidFill>
                  <a:schemeClr val="tx1"/>
                </a:solidFill>
                <a:latin typeface="Franklin Gothic Book" pitchFamily="34" charset="0"/>
                <a:ea typeface="ＭＳ Ｐゴシック" pitchFamily="34" charset="-128"/>
              </a:defRPr>
            </a:lvl1pPr>
            <a:lvl2pPr marL="742950" indent="-285750" eaLnBrk="0" hangingPunct="0">
              <a:defRPr>
                <a:solidFill>
                  <a:schemeClr val="tx1"/>
                </a:solidFill>
                <a:latin typeface="Franklin Gothic Book" pitchFamily="34" charset="0"/>
                <a:ea typeface="ＭＳ Ｐゴシック" pitchFamily="34" charset="-128"/>
              </a:defRPr>
            </a:lvl2pPr>
            <a:lvl3pPr marL="1143000" indent="-228600" eaLnBrk="0" hangingPunct="0">
              <a:defRPr>
                <a:solidFill>
                  <a:schemeClr val="tx1"/>
                </a:solidFill>
                <a:latin typeface="Franklin Gothic Book" pitchFamily="34" charset="0"/>
                <a:ea typeface="ＭＳ Ｐゴシック" pitchFamily="34" charset="-128"/>
              </a:defRPr>
            </a:lvl3pPr>
            <a:lvl4pPr marL="1600200" indent="-228600" eaLnBrk="0" hangingPunct="0">
              <a:defRPr>
                <a:solidFill>
                  <a:schemeClr val="tx1"/>
                </a:solidFill>
                <a:latin typeface="Franklin Gothic Book" pitchFamily="34" charset="0"/>
                <a:ea typeface="ＭＳ Ｐゴシック" pitchFamily="34" charset="-128"/>
              </a:defRPr>
            </a:lvl4pPr>
            <a:lvl5pPr marL="2057400" indent="-228600" eaLnBrk="0" hangingPunct="0">
              <a:defRPr>
                <a:solidFill>
                  <a:schemeClr val="tx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9pPr>
          </a:lstStyle>
          <a:p>
            <a:pPr algn="ctr" eaLnBrk="1" fontAlgn="base" hangingPunct="1">
              <a:spcBef>
                <a:spcPct val="0"/>
              </a:spcBef>
              <a:spcAft>
                <a:spcPct val="0"/>
              </a:spcAft>
            </a:pPr>
            <a:endParaRPr lang="en-US" altLang="en-US" sz="1000" smtClean="0">
              <a:solidFill>
                <a:srgbClr val="FFFFFF"/>
              </a:solidFill>
              <a:sym typeface="Franklin Gothic Book" pitchFamily="34" charset="0"/>
            </a:endParaRPr>
          </a:p>
        </p:txBody>
      </p:sp>
      <p:sp>
        <p:nvSpPr>
          <p:cNvPr id="23557" name="Rectangle 2"/>
          <p:cNvSpPr>
            <a:spLocks noChangeArrowheads="1"/>
          </p:cNvSpPr>
          <p:nvPr/>
        </p:nvSpPr>
        <p:spPr bwMode="auto">
          <a:xfrm>
            <a:off x="6705600" y="9525"/>
            <a:ext cx="2300288" cy="685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Franklin Gothic Book" pitchFamily="34" charset="0"/>
                <a:ea typeface="ＭＳ Ｐゴシック" pitchFamily="34" charset="-128"/>
              </a:defRPr>
            </a:lvl1pPr>
            <a:lvl2pPr marL="742950" indent="-285750" eaLnBrk="0" hangingPunct="0">
              <a:defRPr>
                <a:solidFill>
                  <a:schemeClr val="tx1"/>
                </a:solidFill>
                <a:latin typeface="Franklin Gothic Book" pitchFamily="34" charset="0"/>
                <a:ea typeface="ＭＳ Ｐゴシック" pitchFamily="34" charset="-128"/>
              </a:defRPr>
            </a:lvl2pPr>
            <a:lvl3pPr marL="1143000" indent="-228600" eaLnBrk="0" hangingPunct="0">
              <a:defRPr>
                <a:solidFill>
                  <a:schemeClr val="tx1"/>
                </a:solidFill>
                <a:latin typeface="Franklin Gothic Book" pitchFamily="34" charset="0"/>
                <a:ea typeface="ＭＳ Ｐゴシック" pitchFamily="34" charset="-128"/>
              </a:defRPr>
            </a:lvl3pPr>
            <a:lvl4pPr marL="1600200" indent="-228600" eaLnBrk="0" hangingPunct="0">
              <a:defRPr>
                <a:solidFill>
                  <a:schemeClr val="tx1"/>
                </a:solidFill>
                <a:latin typeface="Franklin Gothic Book" pitchFamily="34" charset="0"/>
                <a:ea typeface="ＭＳ Ｐゴシック" pitchFamily="34" charset="-128"/>
              </a:defRPr>
            </a:lvl4pPr>
            <a:lvl5pPr marL="2057400" indent="-228600" eaLnBrk="0" hangingPunct="0">
              <a:defRPr>
                <a:solidFill>
                  <a:schemeClr val="tx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9pPr>
          </a:lstStyle>
          <a:p>
            <a:pPr algn="ctr" fontAlgn="base">
              <a:spcBef>
                <a:spcPct val="20000"/>
              </a:spcBef>
              <a:spcAft>
                <a:spcPct val="0"/>
              </a:spcAft>
            </a:pPr>
            <a:endParaRPr lang="en-US" altLang="en-US" smtClean="0">
              <a:solidFill>
                <a:srgbClr val="6F7173"/>
              </a:solidFill>
            </a:endParaRPr>
          </a:p>
        </p:txBody>
      </p:sp>
      <p:sp>
        <p:nvSpPr>
          <p:cNvPr id="23558" name="Rectangle 78"/>
          <p:cNvSpPr>
            <a:spLocks noChangeArrowheads="1"/>
          </p:cNvSpPr>
          <p:nvPr>
            <p:custDataLst>
              <p:tags r:id="rId4"/>
            </p:custDataLst>
          </p:nvPr>
        </p:nvSpPr>
        <p:spPr bwMode="gray">
          <a:xfrm>
            <a:off x="5799138" y="1481138"/>
            <a:ext cx="3286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0637" tIns="0" rIns="20637" bIns="0" anchor="ctr"/>
          <a:lstStyle>
            <a:lvl1pPr eaLnBrk="0" hangingPunct="0">
              <a:defRPr>
                <a:solidFill>
                  <a:schemeClr val="tx1"/>
                </a:solidFill>
                <a:latin typeface="Franklin Gothic Book" pitchFamily="34" charset="0"/>
                <a:ea typeface="ＭＳ Ｐゴシック" pitchFamily="34" charset="-128"/>
              </a:defRPr>
            </a:lvl1pPr>
            <a:lvl2pPr marL="742950" indent="-285750" eaLnBrk="0" hangingPunct="0">
              <a:defRPr>
                <a:solidFill>
                  <a:schemeClr val="tx1"/>
                </a:solidFill>
                <a:latin typeface="Franklin Gothic Book" pitchFamily="34" charset="0"/>
                <a:ea typeface="ＭＳ Ｐゴシック" pitchFamily="34" charset="-128"/>
              </a:defRPr>
            </a:lvl2pPr>
            <a:lvl3pPr marL="1143000" indent="-228600" eaLnBrk="0" hangingPunct="0">
              <a:defRPr>
                <a:solidFill>
                  <a:schemeClr val="tx1"/>
                </a:solidFill>
                <a:latin typeface="Franklin Gothic Book" pitchFamily="34" charset="0"/>
                <a:ea typeface="ＭＳ Ｐゴシック" pitchFamily="34" charset="-128"/>
              </a:defRPr>
            </a:lvl3pPr>
            <a:lvl4pPr marL="1600200" indent="-228600" eaLnBrk="0" hangingPunct="0">
              <a:defRPr>
                <a:solidFill>
                  <a:schemeClr val="tx1"/>
                </a:solidFill>
                <a:latin typeface="Franklin Gothic Book" pitchFamily="34" charset="0"/>
                <a:ea typeface="ＭＳ Ｐゴシック" pitchFamily="34" charset="-128"/>
              </a:defRPr>
            </a:lvl4pPr>
            <a:lvl5pPr marL="2057400" indent="-228600" eaLnBrk="0" hangingPunct="0">
              <a:defRPr>
                <a:solidFill>
                  <a:schemeClr val="tx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9pPr>
          </a:lstStyle>
          <a:p>
            <a:pPr algn="ctr" eaLnBrk="1" fontAlgn="base" hangingPunct="1">
              <a:spcBef>
                <a:spcPct val="0"/>
              </a:spcBef>
              <a:spcAft>
                <a:spcPct val="0"/>
              </a:spcAft>
            </a:pPr>
            <a:fld id="{2C397F13-B8C3-4923-A7BC-4D9E6069DF20}" type="datetime'''3''''1''''''''''''''''%'''''''''''''">
              <a:rPr lang="en-US" altLang="en-US" sz="1200" smtClean="0">
                <a:solidFill>
                  <a:srgbClr val="FFFFFF"/>
                </a:solidFill>
              </a:rPr>
              <a:pPr algn="ctr" eaLnBrk="1" fontAlgn="base" hangingPunct="1">
                <a:spcBef>
                  <a:spcPct val="0"/>
                </a:spcBef>
                <a:spcAft>
                  <a:spcPct val="0"/>
                </a:spcAft>
              </a:pPr>
              <a:t>31%</a:t>
            </a:fld>
            <a:endParaRPr lang="en-US" altLang="en-US" sz="1200" smtClean="0">
              <a:solidFill>
                <a:srgbClr val="FFFFFF"/>
              </a:solidFill>
              <a:sym typeface="Franklin Gothic Book" pitchFamily="34" charset="0"/>
            </a:endParaRPr>
          </a:p>
        </p:txBody>
      </p:sp>
      <p:sp>
        <p:nvSpPr>
          <p:cNvPr id="23559" name="Rectangle 55"/>
          <p:cNvSpPr>
            <a:spLocks noChangeArrowheads="1"/>
          </p:cNvSpPr>
          <p:nvPr>
            <p:custDataLst>
              <p:tags r:id="rId5"/>
            </p:custDataLst>
          </p:nvPr>
        </p:nvSpPr>
        <p:spPr bwMode="auto">
          <a:xfrm>
            <a:off x="6624638" y="2682875"/>
            <a:ext cx="3286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0637" tIns="0" rIns="20637" bIns="0" anchor="ctr"/>
          <a:lstStyle>
            <a:lvl1pPr eaLnBrk="0" hangingPunct="0">
              <a:defRPr>
                <a:solidFill>
                  <a:schemeClr val="tx1"/>
                </a:solidFill>
                <a:latin typeface="Franklin Gothic Book" pitchFamily="34" charset="0"/>
                <a:ea typeface="ＭＳ Ｐゴシック" pitchFamily="34" charset="-128"/>
              </a:defRPr>
            </a:lvl1pPr>
            <a:lvl2pPr marL="742950" indent="-285750" eaLnBrk="0" hangingPunct="0">
              <a:defRPr>
                <a:solidFill>
                  <a:schemeClr val="tx1"/>
                </a:solidFill>
                <a:latin typeface="Franklin Gothic Book" pitchFamily="34" charset="0"/>
                <a:ea typeface="ＭＳ Ｐゴシック" pitchFamily="34" charset="-128"/>
              </a:defRPr>
            </a:lvl2pPr>
            <a:lvl3pPr marL="1143000" indent="-228600" eaLnBrk="0" hangingPunct="0">
              <a:defRPr>
                <a:solidFill>
                  <a:schemeClr val="tx1"/>
                </a:solidFill>
                <a:latin typeface="Franklin Gothic Book" pitchFamily="34" charset="0"/>
                <a:ea typeface="ＭＳ Ｐゴシック" pitchFamily="34" charset="-128"/>
              </a:defRPr>
            </a:lvl3pPr>
            <a:lvl4pPr marL="1600200" indent="-228600" eaLnBrk="0" hangingPunct="0">
              <a:defRPr>
                <a:solidFill>
                  <a:schemeClr val="tx1"/>
                </a:solidFill>
                <a:latin typeface="Franklin Gothic Book" pitchFamily="34" charset="0"/>
                <a:ea typeface="ＭＳ Ｐゴシック" pitchFamily="34" charset="-128"/>
              </a:defRPr>
            </a:lvl4pPr>
            <a:lvl5pPr marL="2057400" indent="-228600" eaLnBrk="0" hangingPunct="0">
              <a:defRPr>
                <a:solidFill>
                  <a:schemeClr val="tx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9pPr>
          </a:lstStyle>
          <a:p>
            <a:pPr algn="ctr" eaLnBrk="1" fontAlgn="base" hangingPunct="1">
              <a:spcBef>
                <a:spcPct val="0"/>
              </a:spcBef>
              <a:spcAft>
                <a:spcPct val="0"/>
              </a:spcAft>
            </a:pPr>
            <a:fld id="{ADC76EE7-2308-4BC0-87E8-0B82EE10F93E}" type="datetime'''''''''''''''''''''''''''''''''''36''''''''''''%'''''''''''">
              <a:rPr lang="en-US" altLang="en-US" sz="1200" smtClean="0">
                <a:solidFill>
                  <a:srgbClr val="FFFFFF"/>
                </a:solidFill>
              </a:rPr>
              <a:pPr algn="ctr" eaLnBrk="1" fontAlgn="base" hangingPunct="1">
                <a:spcBef>
                  <a:spcPct val="0"/>
                </a:spcBef>
                <a:spcAft>
                  <a:spcPct val="0"/>
                </a:spcAft>
              </a:pPr>
              <a:t>36%</a:t>
            </a:fld>
            <a:endParaRPr lang="en-US" altLang="en-US" sz="1200" smtClean="0">
              <a:solidFill>
                <a:srgbClr val="FFFFFF"/>
              </a:solidFill>
              <a:sym typeface="Franklin Gothic Book" pitchFamily="34" charset="0"/>
            </a:endParaRPr>
          </a:p>
        </p:txBody>
      </p:sp>
      <p:sp>
        <p:nvSpPr>
          <p:cNvPr id="23560" name="Rectangle 86"/>
          <p:cNvSpPr>
            <a:spLocks noChangeArrowheads="1"/>
          </p:cNvSpPr>
          <p:nvPr>
            <p:custDataLst>
              <p:tags r:id="rId6"/>
            </p:custDataLst>
          </p:nvPr>
        </p:nvSpPr>
        <p:spPr bwMode="gray">
          <a:xfrm>
            <a:off x="7169150" y="1717675"/>
            <a:ext cx="32861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0637" tIns="0" rIns="20637" bIns="0" anchor="ctr"/>
          <a:lstStyle>
            <a:lvl1pPr eaLnBrk="0" hangingPunct="0">
              <a:defRPr>
                <a:solidFill>
                  <a:schemeClr val="tx1"/>
                </a:solidFill>
                <a:latin typeface="Franklin Gothic Book" pitchFamily="34" charset="0"/>
                <a:ea typeface="ＭＳ Ｐゴシック" pitchFamily="34" charset="-128"/>
              </a:defRPr>
            </a:lvl1pPr>
            <a:lvl2pPr marL="742950" indent="-285750" eaLnBrk="0" hangingPunct="0">
              <a:defRPr>
                <a:solidFill>
                  <a:schemeClr val="tx1"/>
                </a:solidFill>
                <a:latin typeface="Franklin Gothic Book" pitchFamily="34" charset="0"/>
                <a:ea typeface="ＭＳ Ｐゴシック" pitchFamily="34" charset="-128"/>
              </a:defRPr>
            </a:lvl2pPr>
            <a:lvl3pPr marL="1143000" indent="-228600" eaLnBrk="0" hangingPunct="0">
              <a:defRPr>
                <a:solidFill>
                  <a:schemeClr val="tx1"/>
                </a:solidFill>
                <a:latin typeface="Franklin Gothic Book" pitchFamily="34" charset="0"/>
                <a:ea typeface="ＭＳ Ｐゴシック" pitchFamily="34" charset="-128"/>
              </a:defRPr>
            </a:lvl3pPr>
            <a:lvl4pPr marL="1600200" indent="-228600" eaLnBrk="0" hangingPunct="0">
              <a:defRPr>
                <a:solidFill>
                  <a:schemeClr val="tx1"/>
                </a:solidFill>
                <a:latin typeface="Franklin Gothic Book" pitchFamily="34" charset="0"/>
                <a:ea typeface="ＭＳ Ｐゴシック" pitchFamily="34" charset="-128"/>
              </a:defRPr>
            </a:lvl4pPr>
            <a:lvl5pPr marL="2057400" indent="-228600" eaLnBrk="0" hangingPunct="0">
              <a:defRPr>
                <a:solidFill>
                  <a:schemeClr val="tx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9pPr>
          </a:lstStyle>
          <a:p>
            <a:pPr algn="ctr" eaLnBrk="1" fontAlgn="base" hangingPunct="1">
              <a:spcBef>
                <a:spcPct val="0"/>
              </a:spcBef>
              <a:spcAft>
                <a:spcPct val="0"/>
              </a:spcAft>
            </a:pPr>
            <a:fld id="{27BFDB0C-80F6-4275-BC47-41679DEC1E2E}" type="datetime'''''''''1''''''''''''''''''''''''4''''''%'''''''''''''''''''">
              <a:rPr lang="en-US" altLang="en-US" sz="1200" smtClean="0">
                <a:solidFill>
                  <a:srgbClr val="FFFFFF"/>
                </a:solidFill>
              </a:rPr>
              <a:pPr algn="ctr" eaLnBrk="1" fontAlgn="base" hangingPunct="1">
                <a:spcBef>
                  <a:spcPct val="0"/>
                </a:spcBef>
                <a:spcAft>
                  <a:spcPct val="0"/>
                </a:spcAft>
              </a:pPr>
              <a:t>14%</a:t>
            </a:fld>
            <a:endParaRPr lang="en-US" altLang="en-US" sz="1200" smtClean="0">
              <a:solidFill>
                <a:srgbClr val="FFFFFF"/>
              </a:solidFill>
              <a:sym typeface="Franklin Gothic Book" pitchFamily="34" charset="0"/>
            </a:endParaRPr>
          </a:p>
        </p:txBody>
      </p:sp>
      <p:sp>
        <p:nvSpPr>
          <p:cNvPr id="23561" name="Rectangle 75"/>
          <p:cNvSpPr>
            <a:spLocks noChangeArrowheads="1"/>
          </p:cNvSpPr>
          <p:nvPr>
            <p:custDataLst>
              <p:tags r:id="rId7"/>
            </p:custDataLst>
          </p:nvPr>
        </p:nvSpPr>
        <p:spPr bwMode="gray">
          <a:xfrm>
            <a:off x="6759575" y="1200150"/>
            <a:ext cx="32861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0637" tIns="0" rIns="20637" bIns="0" anchor="ctr"/>
          <a:lstStyle>
            <a:lvl1pPr eaLnBrk="0" hangingPunct="0">
              <a:defRPr>
                <a:solidFill>
                  <a:schemeClr val="tx1"/>
                </a:solidFill>
                <a:latin typeface="Franklin Gothic Book" pitchFamily="34" charset="0"/>
                <a:ea typeface="ＭＳ Ｐゴシック" pitchFamily="34" charset="-128"/>
              </a:defRPr>
            </a:lvl1pPr>
            <a:lvl2pPr marL="742950" indent="-285750" eaLnBrk="0" hangingPunct="0">
              <a:defRPr>
                <a:solidFill>
                  <a:schemeClr val="tx1"/>
                </a:solidFill>
                <a:latin typeface="Franklin Gothic Book" pitchFamily="34" charset="0"/>
                <a:ea typeface="ＭＳ Ｐゴシック" pitchFamily="34" charset="-128"/>
              </a:defRPr>
            </a:lvl2pPr>
            <a:lvl3pPr marL="1143000" indent="-228600" eaLnBrk="0" hangingPunct="0">
              <a:defRPr>
                <a:solidFill>
                  <a:schemeClr val="tx1"/>
                </a:solidFill>
                <a:latin typeface="Franklin Gothic Book" pitchFamily="34" charset="0"/>
                <a:ea typeface="ＭＳ Ｐゴシック" pitchFamily="34" charset="-128"/>
              </a:defRPr>
            </a:lvl3pPr>
            <a:lvl4pPr marL="1600200" indent="-228600" eaLnBrk="0" hangingPunct="0">
              <a:defRPr>
                <a:solidFill>
                  <a:schemeClr val="tx1"/>
                </a:solidFill>
                <a:latin typeface="Franklin Gothic Book" pitchFamily="34" charset="0"/>
                <a:ea typeface="ＭＳ Ｐゴシック" pitchFamily="34" charset="-128"/>
              </a:defRPr>
            </a:lvl4pPr>
            <a:lvl5pPr marL="2057400" indent="-228600" eaLnBrk="0" hangingPunct="0">
              <a:defRPr>
                <a:solidFill>
                  <a:schemeClr val="tx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9pPr>
          </a:lstStyle>
          <a:p>
            <a:pPr algn="ctr" eaLnBrk="1" fontAlgn="base" hangingPunct="1">
              <a:spcBef>
                <a:spcPct val="0"/>
              </a:spcBef>
              <a:spcAft>
                <a:spcPct val="0"/>
              </a:spcAft>
            </a:pPr>
            <a:fld id="{6BC34192-9BFC-4BF4-9C78-5639A0BB29FB}" type="datetime'''1''''''''''''''4''%'''''''''''''''''''''''">
              <a:rPr lang="en-US" altLang="en-US" sz="1200" smtClean="0">
                <a:solidFill>
                  <a:srgbClr val="FFFFFF"/>
                </a:solidFill>
              </a:rPr>
              <a:pPr algn="ctr" eaLnBrk="1" fontAlgn="base" hangingPunct="1">
                <a:spcBef>
                  <a:spcPct val="0"/>
                </a:spcBef>
                <a:spcAft>
                  <a:spcPct val="0"/>
                </a:spcAft>
              </a:pPr>
              <a:t>14%</a:t>
            </a:fld>
            <a:endParaRPr lang="en-US" altLang="en-US" sz="1200" smtClean="0">
              <a:solidFill>
                <a:srgbClr val="FFFFFF"/>
              </a:solidFill>
              <a:sym typeface="Franklin Gothic Book" pitchFamily="34" charset="0"/>
            </a:endParaRPr>
          </a:p>
        </p:txBody>
      </p:sp>
      <p:sp>
        <p:nvSpPr>
          <p:cNvPr id="23563" name="Rectangle 99"/>
          <p:cNvSpPr>
            <a:spLocks noChangeArrowheads="1"/>
          </p:cNvSpPr>
          <p:nvPr>
            <p:custDataLst>
              <p:tags r:id="rId8"/>
            </p:custDataLst>
          </p:nvPr>
        </p:nvSpPr>
        <p:spPr bwMode="gray">
          <a:xfrm>
            <a:off x="8274050" y="4929188"/>
            <a:ext cx="295275"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4287" tIns="0" rIns="14287" bIns="0" anchor="ctr"/>
          <a:lstStyle>
            <a:lvl1pPr eaLnBrk="0" hangingPunct="0">
              <a:defRPr>
                <a:solidFill>
                  <a:schemeClr val="tx1"/>
                </a:solidFill>
                <a:latin typeface="Franklin Gothic Book" pitchFamily="34" charset="0"/>
                <a:ea typeface="ＭＳ Ｐゴシック" pitchFamily="34" charset="-128"/>
              </a:defRPr>
            </a:lvl1pPr>
            <a:lvl2pPr marL="742950" indent="-285750" eaLnBrk="0" hangingPunct="0">
              <a:defRPr>
                <a:solidFill>
                  <a:schemeClr val="tx1"/>
                </a:solidFill>
                <a:latin typeface="Franklin Gothic Book" pitchFamily="34" charset="0"/>
                <a:ea typeface="ＭＳ Ｐゴシック" pitchFamily="34" charset="-128"/>
              </a:defRPr>
            </a:lvl2pPr>
            <a:lvl3pPr marL="1143000" indent="-228600" eaLnBrk="0" hangingPunct="0">
              <a:defRPr>
                <a:solidFill>
                  <a:schemeClr val="tx1"/>
                </a:solidFill>
                <a:latin typeface="Franklin Gothic Book" pitchFamily="34" charset="0"/>
                <a:ea typeface="ＭＳ Ｐゴシック" pitchFamily="34" charset="-128"/>
              </a:defRPr>
            </a:lvl3pPr>
            <a:lvl4pPr marL="1600200" indent="-228600" eaLnBrk="0" hangingPunct="0">
              <a:defRPr>
                <a:solidFill>
                  <a:schemeClr val="tx1"/>
                </a:solidFill>
                <a:latin typeface="Franklin Gothic Book" pitchFamily="34" charset="0"/>
                <a:ea typeface="ＭＳ Ｐゴシック" pitchFamily="34" charset="-128"/>
              </a:defRPr>
            </a:lvl4pPr>
            <a:lvl5pPr marL="2057400" indent="-228600" eaLnBrk="0" hangingPunct="0">
              <a:defRPr>
                <a:solidFill>
                  <a:schemeClr val="tx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9pPr>
          </a:lstStyle>
          <a:p>
            <a:pPr algn="ctr" eaLnBrk="1" fontAlgn="base" hangingPunct="1">
              <a:spcBef>
                <a:spcPct val="0"/>
              </a:spcBef>
              <a:spcAft>
                <a:spcPct val="0"/>
              </a:spcAft>
            </a:pPr>
            <a:r>
              <a:rPr lang="en-US" altLang="en-US" sz="800" smtClean="0">
                <a:solidFill>
                  <a:srgbClr val="FFFFFF"/>
                </a:solidFill>
              </a:rPr>
              <a:t>1,208</a:t>
            </a:r>
            <a:endParaRPr lang="en-US" altLang="en-US" sz="800" smtClean="0">
              <a:solidFill>
                <a:srgbClr val="FFFFFF"/>
              </a:solidFill>
              <a:sym typeface="Franklin Gothic Book" pitchFamily="34" charset="0"/>
            </a:endParaRPr>
          </a:p>
        </p:txBody>
      </p:sp>
      <p:sp>
        <p:nvSpPr>
          <p:cNvPr id="23564" name="Rectangle 98"/>
          <p:cNvSpPr>
            <a:spLocks noChangeArrowheads="1"/>
          </p:cNvSpPr>
          <p:nvPr>
            <p:custDataLst>
              <p:tags r:id="rId9"/>
            </p:custDataLst>
          </p:nvPr>
        </p:nvSpPr>
        <p:spPr bwMode="gray">
          <a:xfrm>
            <a:off x="7693025" y="4953000"/>
            <a:ext cx="295275" cy="12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4287" tIns="0" rIns="14287" bIns="0" anchor="ctr"/>
          <a:lstStyle>
            <a:lvl1pPr eaLnBrk="0" hangingPunct="0">
              <a:defRPr>
                <a:solidFill>
                  <a:schemeClr val="tx1"/>
                </a:solidFill>
                <a:latin typeface="Franklin Gothic Book" pitchFamily="34" charset="0"/>
                <a:ea typeface="ＭＳ Ｐゴシック" pitchFamily="34" charset="-128"/>
              </a:defRPr>
            </a:lvl1pPr>
            <a:lvl2pPr marL="742950" indent="-285750" eaLnBrk="0" hangingPunct="0">
              <a:defRPr>
                <a:solidFill>
                  <a:schemeClr val="tx1"/>
                </a:solidFill>
                <a:latin typeface="Franklin Gothic Book" pitchFamily="34" charset="0"/>
                <a:ea typeface="ＭＳ Ｐゴシック" pitchFamily="34" charset="-128"/>
              </a:defRPr>
            </a:lvl2pPr>
            <a:lvl3pPr marL="1143000" indent="-228600" eaLnBrk="0" hangingPunct="0">
              <a:defRPr>
                <a:solidFill>
                  <a:schemeClr val="tx1"/>
                </a:solidFill>
                <a:latin typeface="Franklin Gothic Book" pitchFamily="34" charset="0"/>
                <a:ea typeface="ＭＳ Ｐゴシック" pitchFamily="34" charset="-128"/>
              </a:defRPr>
            </a:lvl3pPr>
            <a:lvl4pPr marL="1600200" indent="-228600" eaLnBrk="0" hangingPunct="0">
              <a:defRPr>
                <a:solidFill>
                  <a:schemeClr val="tx1"/>
                </a:solidFill>
                <a:latin typeface="Franklin Gothic Book" pitchFamily="34" charset="0"/>
                <a:ea typeface="ＭＳ Ｐゴシック" pitchFamily="34" charset="-128"/>
              </a:defRPr>
            </a:lvl4pPr>
            <a:lvl5pPr marL="2057400" indent="-228600" eaLnBrk="0" hangingPunct="0">
              <a:defRPr>
                <a:solidFill>
                  <a:schemeClr val="tx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9pPr>
          </a:lstStyle>
          <a:p>
            <a:pPr algn="ctr" eaLnBrk="1" fontAlgn="base" hangingPunct="1">
              <a:spcBef>
                <a:spcPct val="0"/>
              </a:spcBef>
              <a:spcAft>
                <a:spcPct val="0"/>
              </a:spcAft>
            </a:pPr>
            <a:r>
              <a:rPr lang="en-US" altLang="en-US" sz="800" smtClean="0">
                <a:solidFill>
                  <a:srgbClr val="FFFFFF"/>
                </a:solidFill>
              </a:rPr>
              <a:t>1,169</a:t>
            </a:r>
            <a:endParaRPr lang="en-US" altLang="en-US" sz="800" smtClean="0">
              <a:solidFill>
                <a:srgbClr val="FFFFFF"/>
              </a:solidFill>
              <a:sym typeface="Franklin Gothic Book" pitchFamily="34" charset="0"/>
            </a:endParaRPr>
          </a:p>
        </p:txBody>
      </p:sp>
      <p:sp>
        <p:nvSpPr>
          <p:cNvPr id="23565" name="Rectangle 97"/>
          <p:cNvSpPr>
            <a:spLocks noChangeArrowheads="1"/>
          </p:cNvSpPr>
          <p:nvPr>
            <p:custDataLst>
              <p:tags r:id="rId10"/>
            </p:custDataLst>
          </p:nvPr>
        </p:nvSpPr>
        <p:spPr bwMode="gray">
          <a:xfrm>
            <a:off x="7112000" y="4991100"/>
            <a:ext cx="295275" cy="12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4287" tIns="0" rIns="14287" bIns="0" anchor="ctr"/>
          <a:lstStyle>
            <a:lvl1pPr eaLnBrk="0" hangingPunct="0">
              <a:defRPr>
                <a:solidFill>
                  <a:schemeClr val="tx1"/>
                </a:solidFill>
                <a:latin typeface="Franklin Gothic Book" pitchFamily="34" charset="0"/>
                <a:ea typeface="ＭＳ Ｐゴシック" pitchFamily="34" charset="-128"/>
              </a:defRPr>
            </a:lvl1pPr>
            <a:lvl2pPr marL="742950" indent="-285750" eaLnBrk="0" hangingPunct="0">
              <a:defRPr>
                <a:solidFill>
                  <a:schemeClr val="tx1"/>
                </a:solidFill>
                <a:latin typeface="Franklin Gothic Book" pitchFamily="34" charset="0"/>
                <a:ea typeface="ＭＳ Ｐゴシック" pitchFamily="34" charset="-128"/>
              </a:defRPr>
            </a:lvl2pPr>
            <a:lvl3pPr marL="1143000" indent="-228600" eaLnBrk="0" hangingPunct="0">
              <a:defRPr>
                <a:solidFill>
                  <a:schemeClr val="tx1"/>
                </a:solidFill>
                <a:latin typeface="Franklin Gothic Book" pitchFamily="34" charset="0"/>
                <a:ea typeface="ＭＳ Ｐゴシック" pitchFamily="34" charset="-128"/>
              </a:defRPr>
            </a:lvl3pPr>
            <a:lvl4pPr marL="1600200" indent="-228600" eaLnBrk="0" hangingPunct="0">
              <a:defRPr>
                <a:solidFill>
                  <a:schemeClr val="tx1"/>
                </a:solidFill>
                <a:latin typeface="Franklin Gothic Book" pitchFamily="34" charset="0"/>
                <a:ea typeface="ＭＳ Ｐゴシック" pitchFamily="34" charset="-128"/>
              </a:defRPr>
            </a:lvl4pPr>
            <a:lvl5pPr marL="2057400" indent="-228600" eaLnBrk="0" hangingPunct="0">
              <a:defRPr>
                <a:solidFill>
                  <a:schemeClr val="tx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9pPr>
          </a:lstStyle>
          <a:p>
            <a:pPr algn="ctr" eaLnBrk="1" fontAlgn="base" hangingPunct="1">
              <a:spcBef>
                <a:spcPct val="0"/>
              </a:spcBef>
              <a:spcAft>
                <a:spcPct val="0"/>
              </a:spcAft>
            </a:pPr>
            <a:r>
              <a:rPr lang="en-US" altLang="en-US" sz="800" smtClean="0">
                <a:solidFill>
                  <a:srgbClr val="FFFFFF"/>
                </a:solidFill>
              </a:rPr>
              <a:t>1,104</a:t>
            </a:r>
            <a:endParaRPr lang="en-US" altLang="en-US" sz="800" smtClean="0">
              <a:solidFill>
                <a:srgbClr val="FFFFFF"/>
              </a:solidFill>
              <a:sym typeface="Franklin Gothic Book" pitchFamily="34" charset="0"/>
            </a:endParaRPr>
          </a:p>
        </p:txBody>
      </p:sp>
      <p:sp>
        <p:nvSpPr>
          <p:cNvPr id="54" name="Rectangle 3"/>
          <p:cNvSpPr txBox="1">
            <a:spLocks noChangeArrowheads="1"/>
          </p:cNvSpPr>
          <p:nvPr/>
        </p:nvSpPr>
        <p:spPr>
          <a:xfrm>
            <a:off x="338137" y="80625"/>
            <a:ext cx="8530289" cy="461963"/>
          </a:xfrm>
          <a:prstGeom prst="rect">
            <a:avLst/>
          </a:prstGeom>
        </p:spPr>
        <p:txBody>
          <a:bodyPr/>
          <a:lstStyle/>
          <a:p>
            <a:pPr>
              <a:lnSpc>
                <a:spcPct val="90000"/>
              </a:lnSpc>
              <a:spcBef>
                <a:spcPct val="0"/>
              </a:spcBef>
              <a:defRPr/>
            </a:pPr>
            <a:r>
              <a:rPr lang="en-US" sz="2400" dirty="0">
                <a:solidFill>
                  <a:srgbClr val="2372B9"/>
                </a:solidFill>
                <a:latin typeface="Franklin Gothic Demi"/>
                <a:ea typeface="+mj-ea"/>
                <a:cs typeface="+mj-cs"/>
              </a:rPr>
              <a:t>World-Class Nuclear </a:t>
            </a:r>
            <a:r>
              <a:rPr lang="en-US" sz="2400" dirty="0" smtClean="0">
                <a:solidFill>
                  <a:srgbClr val="2372B9"/>
                </a:solidFill>
                <a:latin typeface="Franklin Gothic Demi"/>
                <a:ea typeface="+mj-ea"/>
                <a:cs typeface="+mj-cs"/>
              </a:rPr>
              <a:t>Operator</a:t>
            </a:r>
          </a:p>
          <a:p>
            <a:pPr>
              <a:lnSpc>
                <a:spcPct val="90000"/>
              </a:lnSpc>
              <a:spcBef>
                <a:spcPct val="0"/>
              </a:spcBef>
              <a:defRPr/>
            </a:pPr>
            <a:r>
              <a:rPr lang="en-US" sz="2000" dirty="0" smtClean="0">
                <a:solidFill>
                  <a:srgbClr val="2372B9"/>
                </a:solidFill>
                <a:latin typeface="Franklin Gothic Demi"/>
                <a:ea typeface="+mj-ea"/>
                <a:cs typeface="+mj-cs"/>
              </a:rPr>
              <a:t>First Quartile in Major Cost and Performance Categories</a:t>
            </a:r>
            <a:endParaRPr lang="en-US" sz="2000" dirty="0">
              <a:solidFill>
                <a:srgbClr val="2372B9"/>
              </a:solidFill>
              <a:latin typeface="Franklin Gothic Demi"/>
              <a:ea typeface="+mj-ea"/>
              <a:cs typeface="+mj-cs"/>
            </a:endParaRPr>
          </a:p>
        </p:txBody>
      </p:sp>
      <p:sp>
        <p:nvSpPr>
          <p:cNvPr id="59" name="Rectangle 6"/>
          <p:cNvSpPr>
            <a:spLocks noChangeArrowheads="1"/>
          </p:cNvSpPr>
          <p:nvPr/>
        </p:nvSpPr>
        <p:spPr bwMode="auto">
          <a:xfrm>
            <a:off x="952500" y="798513"/>
            <a:ext cx="3532035" cy="306467"/>
          </a:xfrm>
          <a:prstGeom prst="roundRect">
            <a:avLst>
              <a:gd name="adj" fmla="val 16667"/>
            </a:avLst>
          </a:prstGeom>
          <a:solidFill>
            <a:schemeClr val="accent3"/>
          </a:solidFill>
          <a:ln w="9525">
            <a:noFill/>
            <a:miter lim="800000"/>
            <a:headEnd/>
            <a:tailEnd/>
          </a:ln>
        </p:spPr>
        <p:txBody>
          <a:bodyPr wrap="square">
            <a:spAutoFit/>
          </a:bodyPr>
          <a:lstStyle/>
          <a:p>
            <a:pPr algn="ctr" eaLnBrk="0" fontAlgn="base" hangingPunct="0">
              <a:spcBef>
                <a:spcPct val="50000"/>
              </a:spcBef>
              <a:spcAft>
                <a:spcPct val="0"/>
              </a:spcAft>
              <a:defRPr/>
            </a:pPr>
            <a:r>
              <a:rPr lang="en-US" sz="1200" dirty="0">
                <a:solidFill>
                  <a:prstClr val="white"/>
                </a:solidFill>
                <a:latin typeface="Franklin Gothic Demi"/>
                <a:ea typeface="ＭＳ Ｐゴシック" pitchFamily="34" charset="-128"/>
              </a:rPr>
              <a:t>Nuclear </a:t>
            </a:r>
            <a:r>
              <a:rPr lang="en-US" sz="1200" dirty="0" smtClean="0">
                <a:solidFill>
                  <a:prstClr val="white"/>
                </a:solidFill>
                <a:latin typeface="Franklin Gothic Demi"/>
                <a:ea typeface="ＭＳ Ｐゴシック" pitchFamily="34" charset="-128"/>
              </a:rPr>
              <a:t>Fuel &amp; Direct O&amp;M Cost ($/</a:t>
            </a:r>
            <a:r>
              <a:rPr lang="en-US" sz="1200" dirty="0" err="1" smtClean="0">
                <a:solidFill>
                  <a:prstClr val="white"/>
                </a:solidFill>
                <a:latin typeface="Franklin Gothic Demi"/>
                <a:ea typeface="ＭＳ Ｐゴシック" pitchFamily="34" charset="-128"/>
              </a:rPr>
              <a:t>MWh</a:t>
            </a:r>
            <a:r>
              <a:rPr lang="en-US" sz="1200" dirty="0" smtClean="0">
                <a:solidFill>
                  <a:prstClr val="white"/>
                </a:solidFill>
                <a:latin typeface="Franklin Gothic Demi"/>
                <a:ea typeface="ＭＳ Ｐゴシック" pitchFamily="34" charset="-128"/>
              </a:rPr>
              <a:t>)</a:t>
            </a:r>
          </a:p>
        </p:txBody>
      </p:sp>
      <p:sp>
        <p:nvSpPr>
          <p:cNvPr id="60" name="AutoShape 9"/>
          <p:cNvSpPr>
            <a:spLocks noChangeArrowheads="1"/>
          </p:cNvSpPr>
          <p:nvPr/>
        </p:nvSpPr>
        <p:spPr bwMode="auto">
          <a:xfrm>
            <a:off x="5105400" y="812800"/>
            <a:ext cx="3900488" cy="306388"/>
          </a:xfrm>
          <a:prstGeom prst="roundRect">
            <a:avLst>
              <a:gd name="adj" fmla="val 16667"/>
            </a:avLst>
          </a:prstGeom>
          <a:solidFill>
            <a:schemeClr val="accent3"/>
          </a:solidFill>
          <a:ln w="9525">
            <a:noFill/>
            <a:miter lim="800000"/>
            <a:headEnd/>
            <a:tailEnd/>
          </a:ln>
        </p:spPr>
        <p:txBody>
          <a:bodyPr wrap="square">
            <a:spAutoFit/>
          </a:bodyPr>
          <a:lstStyle/>
          <a:p>
            <a:pPr algn="ctr" eaLnBrk="0" fontAlgn="base" hangingPunct="0">
              <a:spcBef>
                <a:spcPct val="50000"/>
              </a:spcBef>
              <a:spcAft>
                <a:spcPct val="0"/>
              </a:spcAft>
              <a:defRPr/>
            </a:pPr>
            <a:r>
              <a:rPr lang="en-US" sz="1200" dirty="0">
                <a:solidFill>
                  <a:prstClr val="white"/>
                </a:solidFill>
                <a:latin typeface="Franklin Gothic Demi"/>
                <a:ea typeface="ＭＳ Ｐゴシック" pitchFamily="34" charset="-128"/>
              </a:rPr>
              <a:t>Capacity Factor  </a:t>
            </a:r>
            <a:r>
              <a:rPr lang="en-US" sz="1200" dirty="0" smtClean="0">
                <a:solidFill>
                  <a:prstClr val="white"/>
                </a:solidFill>
                <a:latin typeface="Franklin Gothic Demi"/>
                <a:ea typeface="ＭＳ Ｐゴシック" pitchFamily="34" charset="-128"/>
              </a:rPr>
              <a:t>(%)</a:t>
            </a:r>
            <a:endParaRPr lang="en-US" sz="1200" baseline="30000" dirty="0">
              <a:solidFill>
                <a:prstClr val="white"/>
              </a:solidFill>
              <a:latin typeface="Franklin Gothic Demi"/>
              <a:ea typeface="ＭＳ Ｐゴシック" pitchFamily="34" charset="-128"/>
            </a:endParaRPr>
          </a:p>
        </p:txBody>
      </p:sp>
      <p:sp>
        <p:nvSpPr>
          <p:cNvPr id="23569" name="Rectangle 37"/>
          <p:cNvSpPr>
            <a:spLocks noChangeArrowheads="1"/>
          </p:cNvSpPr>
          <p:nvPr/>
        </p:nvSpPr>
        <p:spPr bwMode="auto">
          <a:xfrm rot="-5400000">
            <a:off x="-728663" y="2066926"/>
            <a:ext cx="214312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Franklin Gothic Book" pitchFamily="34" charset="0"/>
                <a:ea typeface="ＭＳ Ｐゴシック" pitchFamily="34" charset="-128"/>
              </a:defRPr>
            </a:lvl1pPr>
            <a:lvl2pPr marL="742950" indent="-285750" eaLnBrk="0" hangingPunct="0">
              <a:defRPr>
                <a:solidFill>
                  <a:schemeClr val="tx1"/>
                </a:solidFill>
                <a:latin typeface="Franklin Gothic Book" pitchFamily="34" charset="0"/>
                <a:ea typeface="ＭＳ Ｐゴシック" pitchFamily="34" charset="-128"/>
              </a:defRPr>
            </a:lvl2pPr>
            <a:lvl3pPr marL="1143000" indent="-228600" eaLnBrk="0" hangingPunct="0">
              <a:defRPr>
                <a:solidFill>
                  <a:schemeClr val="tx1"/>
                </a:solidFill>
                <a:latin typeface="Franklin Gothic Book" pitchFamily="34" charset="0"/>
                <a:ea typeface="ＭＳ Ｐゴシック" pitchFamily="34" charset="-128"/>
              </a:defRPr>
            </a:lvl3pPr>
            <a:lvl4pPr marL="1600200" indent="-228600" eaLnBrk="0" hangingPunct="0">
              <a:defRPr>
                <a:solidFill>
                  <a:schemeClr val="tx1"/>
                </a:solidFill>
                <a:latin typeface="Franklin Gothic Book" pitchFamily="34" charset="0"/>
                <a:ea typeface="ＭＳ Ｐゴシック" pitchFamily="34" charset="-128"/>
              </a:defRPr>
            </a:lvl4pPr>
            <a:lvl5pPr marL="2057400" indent="-228600" eaLnBrk="0" hangingPunct="0">
              <a:defRPr>
                <a:solidFill>
                  <a:schemeClr val="tx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9pPr>
          </a:lstStyle>
          <a:p>
            <a:pPr fontAlgn="base">
              <a:spcBef>
                <a:spcPct val="20000"/>
              </a:spcBef>
              <a:spcAft>
                <a:spcPct val="0"/>
              </a:spcAft>
            </a:pPr>
            <a:r>
              <a:rPr lang="en-US" altLang="en-US" sz="1000" smtClean="0">
                <a:solidFill>
                  <a:srgbClr val="6F7173"/>
                </a:solidFill>
                <a:latin typeface="Arial" pitchFamily="34" charset="0"/>
              </a:rPr>
              <a:t> Nuclear Production Cost (‘09-’13) </a:t>
            </a:r>
          </a:p>
        </p:txBody>
      </p:sp>
      <p:sp>
        <p:nvSpPr>
          <p:cNvPr id="23570" name="Text Box 25"/>
          <p:cNvSpPr txBox="1">
            <a:spLocks noChangeArrowheads="1"/>
          </p:cNvSpPr>
          <p:nvPr/>
        </p:nvSpPr>
        <p:spPr bwMode="auto">
          <a:xfrm>
            <a:off x="952500" y="1511300"/>
            <a:ext cx="8509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Franklin Gothic Book" pitchFamily="34" charset="0"/>
                <a:ea typeface="ＭＳ Ｐゴシック" pitchFamily="34" charset="-128"/>
              </a:defRPr>
            </a:lvl1pPr>
            <a:lvl2pPr marL="742950" indent="-285750" eaLnBrk="0" hangingPunct="0">
              <a:defRPr>
                <a:solidFill>
                  <a:schemeClr val="tx1"/>
                </a:solidFill>
                <a:latin typeface="Franklin Gothic Book" pitchFamily="34" charset="0"/>
                <a:ea typeface="ＭＳ Ｐゴシック" pitchFamily="34" charset="-128"/>
              </a:defRPr>
            </a:lvl2pPr>
            <a:lvl3pPr marL="1143000" indent="-228600" eaLnBrk="0" hangingPunct="0">
              <a:defRPr>
                <a:solidFill>
                  <a:schemeClr val="tx1"/>
                </a:solidFill>
                <a:latin typeface="Franklin Gothic Book" pitchFamily="34" charset="0"/>
                <a:ea typeface="ＭＳ Ｐゴシック" pitchFamily="34" charset="-128"/>
              </a:defRPr>
            </a:lvl3pPr>
            <a:lvl4pPr marL="1600200" indent="-228600" eaLnBrk="0" hangingPunct="0">
              <a:defRPr>
                <a:solidFill>
                  <a:schemeClr val="tx1"/>
                </a:solidFill>
                <a:latin typeface="Franklin Gothic Book" pitchFamily="34" charset="0"/>
                <a:ea typeface="ＭＳ Ｐゴシック" pitchFamily="34" charset="-128"/>
              </a:defRPr>
            </a:lvl4pPr>
            <a:lvl5pPr marL="2057400" indent="-228600" eaLnBrk="0" hangingPunct="0">
              <a:defRPr>
                <a:solidFill>
                  <a:schemeClr val="tx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9pPr>
          </a:lstStyle>
          <a:p>
            <a:pPr eaLnBrk="1" fontAlgn="base" hangingPunct="1">
              <a:spcBef>
                <a:spcPct val="50000"/>
              </a:spcBef>
              <a:spcAft>
                <a:spcPct val="0"/>
              </a:spcAft>
            </a:pPr>
            <a:r>
              <a:rPr lang="en-US" altLang="en-US" sz="1200" smtClean="0">
                <a:solidFill>
                  <a:srgbClr val="3333CC"/>
                </a:solidFill>
                <a:latin typeface="Arial" pitchFamily="34" charset="0"/>
              </a:rPr>
              <a:t>EXC</a:t>
            </a:r>
            <a:endParaRPr lang="en-US" altLang="en-US" sz="1200" baseline="30000" smtClean="0">
              <a:solidFill>
                <a:srgbClr val="3333CC"/>
              </a:solidFill>
              <a:latin typeface="Arial" pitchFamily="34" charset="0"/>
            </a:endParaRPr>
          </a:p>
        </p:txBody>
      </p:sp>
      <p:sp>
        <p:nvSpPr>
          <p:cNvPr id="23571" name="AutoShape 26"/>
          <p:cNvSpPr>
            <a:spLocks noChangeArrowheads="1"/>
          </p:cNvSpPr>
          <p:nvPr/>
        </p:nvSpPr>
        <p:spPr bwMode="auto">
          <a:xfrm rot="16200000" flipV="1">
            <a:off x="885032" y="1964531"/>
            <a:ext cx="584200" cy="185737"/>
          </a:xfrm>
          <a:prstGeom prst="leftArrow">
            <a:avLst>
              <a:gd name="adj1" fmla="val 50000"/>
              <a:gd name="adj2" fmla="val 53121"/>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Franklin Gothic Book" pitchFamily="34" charset="0"/>
                <a:ea typeface="ＭＳ Ｐゴシック" pitchFamily="34" charset="-128"/>
              </a:defRPr>
            </a:lvl1pPr>
            <a:lvl2pPr marL="742950" indent="-285750" eaLnBrk="0" hangingPunct="0">
              <a:defRPr>
                <a:solidFill>
                  <a:schemeClr val="tx1"/>
                </a:solidFill>
                <a:latin typeface="Franklin Gothic Book" pitchFamily="34" charset="0"/>
                <a:ea typeface="ＭＳ Ｐゴシック" pitchFamily="34" charset="-128"/>
              </a:defRPr>
            </a:lvl2pPr>
            <a:lvl3pPr marL="1143000" indent="-228600" eaLnBrk="0" hangingPunct="0">
              <a:defRPr>
                <a:solidFill>
                  <a:schemeClr val="tx1"/>
                </a:solidFill>
                <a:latin typeface="Franklin Gothic Book" pitchFamily="34" charset="0"/>
                <a:ea typeface="ＭＳ Ｐゴシック" pitchFamily="34" charset="-128"/>
              </a:defRPr>
            </a:lvl3pPr>
            <a:lvl4pPr marL="1600200" indent="-228600" eaLnBrk="0" hangingPunct="0">
              <a:defRPr>
                <a:solidFill>
                  <a:schemeClr val="tx1"/>
                </a:solidFill>
                <a:latin typeface="Franklin Gothic Book" pitchFamily="34" charset="0"/>
                <a:ea typeface="ＭＳ Ｐゴシック" pitchFamily="34" charset="-128"/>
              </a:defRPr>
            </a:lvl4pPr>
            <a:lvl5pPr marL="2057400" indent="-228600" eaLnBrk="0" hangingPunct="0">
              <a:defRPr>
                <a:solidFill>
                  <a:schemeClr val="tx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9pPr>
          </a:lstStyle>
          <a:p>
            <a:pPr eaLnBrk="1" fontAlgn="base" hangingPunct="1">
              <a:spcBef>
                <a:spcPct val="0"/>
              </a:spcBef>
              <a:spcAft>
                <a:spcPct val="0"/>
              </a:spcAft>
            </a:pPr>
            <a:endParaRPr lang="en-US" altLang="en-US" smtClean="0">
              <a:solidFill>
                <a:srgbClr val="6F7173"/>
              </a:solidFill>
            </a:endParaRPr>
          </a:p>
        </p:txBody>
      </p:sp>
      <p:graphicFrame>
        <p:nvGraphicFramePr>
          <p:cNvPr id="67" name="Chart 66"/>
          <p:cNvGraphicFramePr>
            <a:graphicFrameLocks/>
          </p:cNvGraphicFramePr>
          <p:nvPr>
            <p:extLst>
              <p:ext uri="{D42A27DB-BD31-4B8C-83A1-F6EECF244321}">
                <p14:modId xmlns:p14="http://schemas.microsoft.com/office/powerpoint/2010/main" val="1195062818"/>
              </p:ext>
            </p:extLst>
          </p:nvPr>
        </p:nvGraphicFramePr>
        <p:xfrm>
          <a:off x="4920396" y="1291431"/>
          <a:ext cx="3948031" cy="2632074"/>
        </p:xfrm>
        <a:graphic>
          <a:graphicData uri="http://schemas.openxmlformats.org/drawingml/2006/chart">
            <c:chart xmlns:c="http://schemas.openxmlformats.org/drawingml/2006/chart" xmlns:r="http://schemas.openxmlformats.org/officeDocument/2006/relationships" r:id="rId20"/>
          </a:graphicData>
        </a:graphic>
      </p:graphicFrame>
      <p:sp>
        <p:nvSpPr>
          <p:cNvPr id="23573" name="Rectangle 37"/>
          <p:cNvSpPr>
            <a:spLocks noChangeArrowheads="1"/>
          </p:cNvSpPr>
          <p:nvPr/>
        </p:nvSpPr>
        <p:spPr bwMode="auto">
          <a:xfrm rot="-5400000">
            <a:off x="3786188" y="2136775"/>
            <a:ext cx="216693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Franklin Gothic Book" pitchFamily="34" charset="0"/>
                <a:ea typeface="ＭＳ Ｐゴシック" pitchFamily="34" charset="-128"/>
              </a:defRPr>
            </a:lvl1pPr>
            <a:lvl2pPr marL="742950" indent="-285750" eaLnBrk="0" hangingPunct="0">
              <a:defRPr>
                <a:solidFill>
                  <a:schemeClr val="tx1"/>
                </a:solidFill>
                <a:latin typeface="Franklin Gothic Book" pitchFamily="34" charset="0"/>
                <a:ea typeface="ＭＳ Ｐゴシック" pitchFamily="34" charset="-128"/>
              </a:defRPr>
            </a:lvl2pPr>
            <a:lvl3pPr marL="1143000" indent="-228600" eaLnBrk="0" hangingPunct="0">
              <a:defRPr>
                <a:solidFill>
                  <a:schemeClr val="tx1"/>
                </a:solidFill>
                <a:latin typeface="Franklin Gothic Book" pitchFamily="34" charset="0"/>
                <a:ea typeface="ＭＳ Ｐゴシック" pitchFamily="34" charset="-128"/>
              </a:defRPr>
            </a:lvl3pPr>
            <a:lvl4pPr marL="1600200" indent="-228600" eaLnBrk="0" hangingPunct="0">
              <a:defRPr>
                <a:solidFill>
                  <a:schemeClr val="tx1"/>
                </a:solidFill>
                <a:latin typeface="Franklin Gothic Book" pitchFamily="34" charset="0"/>
                <a:ea typeface="ＭＳ Ｐゴシック" pitchFamily="34" charset="-128"/>
              </a:defRPr>
            </a:lvl4pPr>
            <a:lvl5pPr marL="2057400" indent="-228600" eaLnBrk="0" hangingPunct="0">
              <a:defRPr>
                <a:solidFill>
                  <a:schemeClr val="tx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9pPr>
          </a:lstStyle>
          <a:p>
            <a:pPr fontAlgn="base">
              <a:spcBef>
                <a:spcPct val="20000"/>
              </a:spcBef>
              <a:spcAft>
                <a:spcPct val="0"/>
              </a:spcAft>
            </a:pPr>
            <a:r>
              <a:rPr lang="en-US" altLang="en-US" sz="1000" smtClean="0">
                <a:solidFill>
                  <a:srgbClr val="6F7173"/>
                </a:solidFill>
                <a:latin typeface="Arial" pitchFamily="34" charset="0"/>
              </a:rPr>
              <a:t> Nuclear Capacity Factor  (‘09-’13) </a:t>
            </a:r>
          </a:p>
        </p:txBody>
      </p:sp>
      <p:sp>
        <p:nvSpPr>
          <p:cNvPr id="23574" name="Text Box 25"/>
          <p:cNvSpPr txBox="1">
            <a:spLocks noChangeArrowheads="1"/>
          </p:cNvSpPr>
          <p:nvPr/>
        </p:nvSpPr>
        <p:spPr bwMode="auto">
          <a:xfrm>
            <a:off x="5397500" y="1181100"/>
            <a:ext cx="8509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Franklin Gothic Book" pitchFamily="34" charset="0"/>
                <a:ea typeface="ＭＳ Ｐゴシック" pitchFamily="34" charset="-128"/>
              </a:defRPr>
            </a:lvl1pPr>
            <a:lvl2pPr marL="742950" indent="-285750" eaLnBrk="0" hangingPunct="0">
              <a:defRPr>
                <a:solidFill>
                  <a:schemeClr val="tx1"/>
                </a:solidFill>
                <a:latin typeface="Franklin Gothic Book" pitchFamily="34" charset="0"/>
                <a:ea typeface="ＭＳ Ｐゴシック" pitchFamily="34" charset="-128"/>
              </a:defRPr>
            </a:lvl2pPr>
            <a:lvl3pPr marL="1143000" indent="-228600" eaLnBrk="0" hangingPunct="0">
              <a:defRPr>
                <a:solidFill>
                  <a:schemeClr val="tx1"/>
                </a:solidFill>
                <a:latin typeface="Franklin Gothic Book" pitchFamily="34" charset="0"/>
                <a:ea typeface="ＭＳ Ｐゴシック" pitchFamily="34" charset="-128"/>
              </a:defRPr>
            </a:lvl3pPr>
            <a:lvl4pPr marL="1600200" indent="-228600" eaLnBrk="0" hangingPunct="0">
              <a:defRPr>
                <a:solidFill>
                  <a:schemeClr val="tx1"/>
                </a:solidFill>
                <a:latin typeface="Franklin Gothic Book" pitchFamily="34" charset="0"/>
                <a:ea typeface="ＭＳ Ｐゴシック" pitchFamily="34" charset="-128"/>
              </a:defRPr>
            </a:lvl4pPr>
            <a:lvl5pPr marL="2057400" indent="-228600" eaLnBrk="0" hangingPunct="0">
              <a:defRPr>
                <a:solidFill>
                  <a:schemeClr val="tx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9pPr>
          </a:lstStyle>
          <a:p>
            <a:pPr eaLnBrk="1" fontAlgn="base" hangingPunct="1">
              <a:spcBef>
                <a:spcPct val="50000"/>
              </a:spcBef>
              <a:spcAft>
                <a:spcPct val="0"/>
              </a:spcAft>
            </a:pPr>
            <a:r>
              <a:rPr lang="en-US" altLang="en-US" sz="1200" smtClean="0">
                <a:solidFill>
                  <a:srgbClr val="3333CC"/>
                </a:solidFill>
                <a:latin typeface="Arial" pitchFamily="34" charset="0"/>
              </a:rPr>
              <a:t>EXC</a:t>
            </a:r>
            <a:endParaRPr lang="en-US" altLang="en-US" sz="1200" baseline="30000" smtClean="0">
              <a:solidFill>
                <a:srgbClr val="3333CC"/>
              </a:solidFill>
              <a:latin typeface="Arial" pitchFamily="34" charset="0"/>
            </a:endParaRPr>
          </a:p>
        </p:txBody>
      </p:sp>
      <p:sp>
        <p:nvSpPr>
          <p:cNvPr id="23575" name="AutoShape 26"/>
          <p:cNvSpPr>
            <a:spLocks noChangeArrowheads="1"/>
          </p:cNvSpPr>
          <p:nvPr/>
        </p:nvSpPr>
        <p:spPr bwMode="auto">
          <a:xfrm rot="16200000" flipV="1">
            <a:off x="5473609" y="1488281"/>
            <a:ext cx="254000" cy="198437"/>
          </a:xfrm>
          <a:prstGeom prst="leftArrow">
            <a:avLst>
              <a:gd name="adj1" fmla="val 50000"/>
              <a:gd name="adj2" fmla="val 53126"/>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Franklin Gothic Book" pitchFamily="34" charset="0"/>
                <a:ea typeface="ＭＳ Ｐゴシック" pitchFamily="34" charset="-128"/>
              </a:defRPr>
            </a:lvl1pPr>
            <a:lvl2pPr marL="742950" indent="-285750" eaLnBrk="0" hangingPunct="0">
              <a:defRPr>
                <a:solidFill>
                  <a:schemeClr val="tx1"/>
                </a:solidFill>
                <a:latin typeface="Franklin Gothic Book" pitchFamily="34" charset="0"/>
                <a:ea typeface="ＭＳ Ｐゴシック" pitchFamily="34" charset="-128"/>
              </a:defRPr>
            </a:lvl2pPr>
            <a:lvl3pPr marL="1143000" indent="-228600" eaLnBrk="0" hangingPunct="0">
              <a:defRPr>
                <a:solidFill>
                  <a:schemeClr val="tx1"/>
                </a:solidFill>
                <a:latin typeface="Franklin Gothic Book" pitchFamily="34" charset="0"/>
                <a:ea typeface="ＭＳ Ｐゴシック" pitchFamily="34" charset="-128"/>
              </a:defRPr>
            </a:lvl3pPr>
            <a:lvl4pPr marL="1600200" indent="-228600" eaLnBrk="0" hangingPunct="0">
              <a:defRPr>
                <a:solidFill>
                  <a:schemeClr val="tx1"/>
                </a:solidFill>
                <a:latin typeface="Franklin Gothic Book" pitchFamily="34" charset="0"/>
                <a:ea typeface="ＭＳ Ｐゴシック" pitchFamily="34" charset="-128"/>
              </a:defRPr>
            </a:lvl4pPr>
            <a:lvl5pPr marL="2057400" indent="-228600" eaLnBrk="0" hangingPunct="0">
              <a:defRPr>
                <a:solidFill>
                  <a:schemeClr val="tx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9pPr>
          </a:lstStyle>
          <a:p>
            <a:pPr eaLnBrk="1" fontAlgn="base" hangingPunct="1">
              <a:spcBef>
                <a:spcPct val="0"/>
              </a:spcBef>
              <a:spcAft>
                <a:spcPct val="0"/>
              </a:spcAft>
            </a:pPr>
            <a:endParaRPr lang="en-US" altLang="en-US" smtClean="0">
              <a:solidFill>
                <a:srgbClr val="6F7173"/>
              </a:solidFill>
            </a:endParaRPr>
          </a:p>
        </p:txBody>
      </p:sp>
      <p:graphicFrame>
        <p:nvGraphicFramePr>
          <p:cNvPr id="33" name="Chart 32"/>
          <p:cNvGraphicFramePr>
            <a:graphicFrameLocks/>
          </p:cNvGraphicFramePr>
          <p:nvPr>
            <p:extLst>
              <p:ext uri="{D42A27DB-BD31-4B8C-83A1-F6EECF244321}">
                <p14:modId xmlns:p14="http://schemas.microsoft.com/office/powerpoint/2010/main" val="1241722962"/>
              </p:ext>
            </p:extLst>
          </p:nvPr>
        </p:nvGraphicFramePr>
        <p:xfrm>
          <a:off x="454025" y="3870325"/>
          <a:ext cx="4460875" cy="2339975"/>
        </p:xfrm>
        <a:graphic>
          <a:graphicData uri="http://schemas.openxmlformats.org/drawingml/2006/chart">
            <c:chart xmlns:c="http://schemas.openxmlformats.org/drawingml/2006/chart" xmlns:r="http://schemas.openxmlformats.org/officeDocument/2006/relationships" r:id="rId21"/>
          </a:graphicData>
        </a:graphic>
      </p:graphicFrame>
      <p:sp>
        <p:nvSpPr>
          <p:cNvPr id="23581" name="Rectangle 78"/>
          <p:cNvSpPr>
            <a:spLocks noChangeArrowheads="1"/>
          </p:cNvSpPr>
          <p:nvPr>
            <p:custDataLst>
              <p:tags r:id="rId11"/>
            </p:custDataLst>
          </p:nvPr>
        </p:nvSpPr>
        <p:spPr bwMode="gray">
          <a:xfrm>
            <a:off x="5964238" y="4414838"/>
            <a:ext cx="3286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0637" tIns="0" rIns="20637" bIns="0" anchor="ctr"/>
          <a:lstStyle>
            <a:lvl1pPr eaLnBrk="0" hangingPunct="0">
              <a:defRPr>
                <a:solidFill>
                  <a:schemeClr val="tx1"/>
                </a:solidFill>
                <a:latin typeface="Franklin Gothic Book" pitchFamily="34" charset="0"/>
                <a:ea typeface="ＭＳ Ｐゴシック" pitchFamily="34" charset="-128"/>
              </a:defRPr>
            </a:lvl1pPr>
            <a:lvl2pPr marL="742950" indent="-285750" eaLnBrk="0" hangingPunct="0">
              <a:defRPr>
                <a:solidFill>
                  <a:schemeClr val="tx1"/>
                </a:solidFill>
                <a:latin typeface="Franklin Gothic Book" pitchFamily="34" charset="0"/>
                <a:ea typeface="ＭＳ Ｐゴシック" pitchFamily="34" charset="-128"/>
              </a:defRPr>
            </a:lvl2pPr>
            <a:lvl3pPr marL="1143000" indent="-228600" eaLnBrk="0" hangingPunct="0">
              <a:defRPr>
                <a:solidFill>
                  <a:schemeClr val="tx1"/>
                </a:solidFill>
                <a:latin typeface="Franklin Gothic Book" pitchFamily="34" charset="0"/>
                <a:ea typeface="ＭＳ Ｐゴシック" pitchFamily="34" charset="-128"/>
              </a:defRPr>
            </a:lvl3pPr>
            <a:lvl4pPr marL="1600200" indent="-228600" eaLnBrk="0" hangingPunct="0">
              <a:defRPr>
                <a:solidFill>
                  <a:schemeClr val="tx1"/>
                </a:solidFill>
                <a:latin typeface="Franklin Gothic Book" pitchFamily="34" charset="0"/>
                <a:ea typeface="ＭＳ Ｐゴシック" pitchFamily="34" charset="-128"/>
              </a:defRPr>
            </a:lvl4pPr>
            <a:lvl5pPr marL="2057400" indent="-228600" eaLnBrk="0" hangingPunct="0">
              <a:defRPr>
                <a:solidFill>
                  <a:schemeClr val="tx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9pPr>
          </a:lstStyle>
          <a:p>
            <a:pPr algn="ctr" eaLnBrk="1" fontAlgn="base" hangingPunct="1">
              <a:spcBef>
                <a:spcPct val="0"/>
              </a:spcBef>
              <a:spcAft>
                <a:spcPct val="0"/>
              </a:spcAft>
            </a:pPr>
            <a:fld id="{0DD562BC-F4E3-4C5C-8936-1BA9F4141374}" type="datetime'''3''''1''''''''''''''''%'''''''''''''">
              <a:rPr lang="en-US" altLang="en-US" sz="1200" smtClean="0">
                <a:solidFill>
                  <a:srgbClr val="FFFFFF"/>
                </a:solidFill>
              </a:rPr>
              <a:pPr algn="ctr" eaLnBrk="1" fontAlgn="base" hangingPunct="1">
                <a:spcBef>
                  <a:spcPct val="0"/>
                </a:spcBef>
                <a:spcAft>
                  <a:spcPct val="0"/>
                </a:spcAft>
              </a:pPr>
              <a:t>31%</a:t>
            </a:fld>
            <a:endParaRPr lang="en-US" altLang="en-US" sz="1200" smtClean="0">
              <a:solidFill>
                <a:srgbClr val="FFFFFF"/>
              </a:solidFill>
              <a:sym typeface="Franklin Gothic Book" pitchFamily="34" charset="0"/>
            </a:endParaRPr>
          </a:p>
        </p:txBody>
      </p:sp>
      <p:sp>
        <p:nvSpPr>
          <p:cNvPr id="23582" name="Rectangle 55"/>
          <p:cNvSpPr>
            <a:spLocks noChangeArrowheads="1"/>
          </p:cNvSpPr>
          <p:nvPr>
            <p:custDataLst>
              <p:tags r:id="rId12"/>
            </p:custDataLst>
          </p:nvPr>
        </p:nvSpPr>
        <p:spPr bwMode="auto">
          <a:xfrm>
            <a:off x="6789738" y="5616575"/>
            <a:ext cx="3286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0637" tIns="0" rIns="20637" bIns="0" anchor="ctr"/>
          <a:lstStyle>
            <a:lvl1pPr eaLnBrk="0" hangingPunct="0">
              <a:defRPr>
                <a:solidFill>
                  <a:schemeClr val="tx1"/>
                </a:solidFill>
                <a:latin typeface="Franklin Gothic Book" pitchFamily="34" charset="0"/>
                <a:ea typeface="ＭＳ Ｐゴシック" pitchFamily="34" charset="-128"/>
              </a:defRPr>
            </a:lvl1pPr>
            <a:lvl2pPr marL="742950" indent="-285750" eaLnBrk="0" hangingPunct="0">
              <a:defRPr>
                <a:solidFill>
                  <a:schemeClr val="tx1"/>
                </a:solidFill>
                <a:latin typeface="Franklin Gothic Book" pitchFamily="34" charset="0"/>
                <a:ea typeface="ＭＳ Ｐゴシック" pitchFamily="34" charset="-128"/>
              </a:defRPr>
            </a:lvl2pPr>
            <a:lvl3pPr marL="1143000" indent="-228600" eaLnBrk="0" hangingPunct="0">
              <a:defRPr>
                <a:solidFill>
                  <a:schemeClr val="tx1"/>
                </a:solidFill>
                <a:latin typeface="Franklin Gothic Book" pitchFamily="34" charset="0"/>
                <a:ea typeface="ＭＳ Ｐゴシック" pitchFamily="34" charset="-128"/>
              </a:defRPr>
            </a:lvl3pPr>
            <a:lvl4pPr marL="1600200" indent="-228600" eaLnBrk="0" hangingPunct="0">
              <a:defRPr>
                <a:solidFill>
                  <a:schemeClr val="tx1"/>
                </a:solidFill>
                <a:latin typeface="Franklin Gothic Book" pitchFamily="34" charset="0"/>
                <a:ea typeface="ＭＳ Ｐゴシック" pitchFamily="34" charset="-128"/>
              </a:defRPr>
            </a:lvl4pPr>
            <a:lvl5pPr marL="2057400" indent="-228600" eaLnBrk="0" hangingPunct="0">
              <a:defRPr>
                <a:solidFill>
                  <a:schemeClr val="tx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9pPr>
          </a:lstStyle>
          <a:p>
            <a:pPr algn="ctr" eaLnBrk="1" fontAlgn="base" hangingPunct="1">
              <a:spcBef>
                <a:spcPct val="0"/>
              </a:spcBef>
              <a:spcAft>
                <a:spcPct val="0"/>
              </a:spcAft>
            </a:pPr>
            <a:fld id="{AC796869-1D5F-4B1C-9CC7-FAD0776B1F3A}" type="datetime'''''''''''''''''''''''''''''''''''36''''''''''''%'''''''''''">
              <a:rPr lang="en-US" altLang="en-US" sz="1200" smtClean="0">
                <a:solidFill>
                  <a:srgbClr val="FFFFFF"/>
                </a:solidFill>
              </a:rPr>
              <a:pPr algn="ctr" eaLnBrk="1" fontAlgn="base" hangingPunct="1">
                <a:spcBef>
                  <a:spcPct val="0"/>
                </a:spcBef>
                <a:spcAft>
                  <a:spcPct val="0"/>
                </a:spcAft>
              </a:pPr>
              <a:t>36%</a:t>
            </a:fld>
            <a:endParaRPr lang="en-US" altLang="en-US" sz="1200" smtClean="0">
              <a:solidFill>
                <a:srgbClr val="FFFFFF"/>
              </a:solidFill>
              <a:sym typeface="Franklin Gothic Book" pitchFamily="34" charset="0"/>
            </a:endParaRPr>
          </a:p>
        </p:txBody>
      </p:sp>
      <p:sp>
        <p:nvSpPr>
          <p:cNvPr id="23583" name="Rectangle 86"/>
          <p:cNvSpPr>
            <a:spLocks noChangeArrowheads="1"/>
          </p:cNvSpPr>
          <p:nvPr>
            <p:custDataLst>
              <p:tags r:id="rId13"/>
            </p:custDataLst>
          </p:nvPr>
        </p:nvSpPr>
        <p:spPr bwMode="gray">
          <a:xfrm>
            <a:off x="7334250" y="4651375"/>
            <a:ext cx="32861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0637" tIns="0" rIns="20637" bIns="0" anchor="ctr"/>
          <a:lstStyle>
            <a:lvl1pPr eaLnBrk="0" hangingPunct="0">
              <a:defRPr>
                <a:solidFill>
                  <a:schemeClr val="tx1"/>
                </a:solidFill>
                <a:latin typeface="Franklin Gothic Book" pitchFamily="34" charset="0"/>
                <a:ea typeface="ＭＳ Ｐゴシック" pitchFamily="34" charset="-128"/>
              </a:defRPr>
            </a:lvl1pPr>
            <a:lvl2pPr marL="742950" indent="-285750" eaLnBrk="0" hangingPunct="0">
              <a:defRPr>
                <a:solidFill>
                  <a:schemeClr val="tx1"/>
                </a:solidFill>
                <a:latin typeface="Franklin Gothic Book" pitchFamily="34" charset="0"/>
                <a:ea typeface="ＭＳ Ｐゴシック" pitchFamily="34" charset="-128"/>
              </a:defRPr>
            </a:lvl2pPr>
            <a:lvl3pPr marL="1143000" indent="-228600" eaLnBrk="0" hangingPunct="0">
              <a:defRPr>
                <a:solidFill>
                  <a:schemeClr val="tx1"/>
                </a:solidFill>
                <a:latin typeface="Franklin Gothic Book" pitchFamily="34" charset="0"/>
                <a:ea typeface="ＭＳ Ｐゴシック" pitchFamily="34" charset="-128"/>
              </a:defRPr>
            </a:lvl3pPr>
            <a:lvl4pPr marL="1600200" indent="-228600" eaLnBrk="0" hangingPunct="0">
              <a:defRPr>
                <a:solidFill>
                  <a:schemeClr val="tx1"/>
                </a:solidFill>
                <a:latin typeface="Franklin Gothic Book" pitchFamily="34" charset="0"/>
                <a:ea typeface="ＭＳ Ｐゴシック" pitchFamily="34" charset="-128"/>
              </a:defRPr>
            </a:lvl4pPr>
            <a:lvl5pPr marL="2057400" indent="-228600" eaLnBrk="0" hangingPunct="0">
              <a:defRPr>
                <a:solidFill>
                  <a:schemeClr val="tx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9pPr>
          </a:lstStyle>
          <a:p>
            <a:pPr algn="ctr" eaLnBrk="1" fontAlgn="base" hangingPunct="1">
              <a:spcBef>
                <a:spcPct val="0"/>
              </a:spcBef>
              <a:spcAft>
                <a:spcPct val="0"/>
              </a:spcAft>
            </a:pPr>
            <a:fld id="{2B70CBA5-E845-47B8-A4F3-CAC409F1EA43}" type="datetime'''''''''1''''''''''''''''''''''''4''''''%'''''''''''''''''''">
              <a:rPr lang="en-US" altLang="en-US" sz="1200" smtClean="0">
                <a:solidFill>
                  <a:srgbClr val="FFFFFF"/>
                </a:solidFill>
              </a:rPr>
              <a:pPr algn="ctr" eaLnBrk="1" fontAlgn="base" hangingPunct="1">
                <a:spcBef>
                  <a:spcPct val="0"/>
                </a:spcBef>
                <a:spcAft>
                  <a:spcPct val="0"/>
                </a:spcAft>
              </a:pPr>
              <a:t>14%</a:t>
            </a:fld>
            <a:endParaRPr lang="en-US" altLang="en-US" sz="1200" smtClean="0">
              <a:solidFill>
                <a:srgbClr val="FFFFFF"/>
              </a:solidFill>
              <a:sym typeface="Franklin Gothic Book" pitchFamily="34" charset="0"/>
            </a:endParaRPr>
          </a:p>
        </p:txBody>
      </p:sp>
      <p:sp>
        <p:nvSpPr>
          <p:cNvPr id="23584" name="Rectangle 75"/>
          <p:cNvSpPr>
            <a:spLocks noChangeArrowheads="1"/>
          </p:cNvSpPr>
          <p:nvPr>
            <p:custDataLst>
              <p:tags r:id="rId14"/>
            </p:custDataLst>
          </p:nvPr>
        </p:nvSpPr>
        <p:spPr bwMode="gray">
          <a:xfrm>
            <a:off x="6924675" y="4133850"/>
            <a:ext cx="32861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0637" tIns="0" rIns="20637" bIns="0" anchor="ctr"/>
          <a:lstStyle>
            <a:lvl1pPr eaLnBrk="0" hangingPunct="0">
              <a:defRPr>
                <a:solidFill>
                  <a:schemeClr val="tx1"/>
                </a:solidFill>
                <a:latin typeface="Franklin Gothic Book" pitchFamily="34" charset="0"/>
                <a:ea typeface="ＭＳ Ｐゴシック" pitchFamily="34" charset="-128"/>
              </a:defRPr>
            </a:lvl1pPr>
            <a:lvl2pPr marL="742950" indent="-285750" eaLnBrk="0" hangingPunct="0">
              <a:defRPr>
                <a:solidFill>
                  <a:schemeClr val="tx1"/>
                </a:solidFill>
                <a:latin typeface="Franklin Gothic Book" pitchFamily="34" charset="0"/>
                <a:ea typeface="ＭＳ Ｐゴシック" pitchFamily="34" charset="-128"/>
              </a:defRPr>
            </a:lvl2pPr>
            <a:lvl3pPr marL="1143000" indent="-228600" eaLnBrk="0" hangingPunct="0">
              <a:defRPr>
                <a:solidFill>
                  <a:schemeClr val="tx1"/>
                </a:solidFill>
                <a:latin typeface="Franklin Gothic Book" pitchFamily="34" charset="0"/>
                <a:ea typeface="ＭＳ Ｐゴシック" pitchFamily="34" charset="-128"/>
              </a:defRPr>
            </a:lvl3pPr>
            <a:lvl4pPr marL="1600200" indent="-228600" eaLnBrk="0" hangingPunct="0">
              <a:defRPr>
                <a:solidFill>
                  <a:schemeClr val="tx1"/>
                </a:solidFill>
                <a:latin typeface="Franklin Gothic Book" pitchFamily="34" charset="0"/>
                <a:ea typeface="ＭＳ Ｐゴシック" pitchFamily="34" charset="-128"/>
              </a:defRPr>
            </a:lvl4pPr>
            <a:lvl5pPr marL="2057400" indent="-228600" eaLnBrk="0" hangingPunct="0">
              <a:defRPr>
                <a:solidFill>
                  <a:schemeClr val="tx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9pPr>
          </a:lstStyle>
          <a:p>
            <a:pPr algn="ctr" eaLnBrk="1" fontAlgn="base" hangingPunct="1">
              <a:spcBef>
                <a:spcPct val="0"/>
              </a:spcBef>
              <a:spcAft>
                <a:spcPct val="0"/>
              </a:spcAft>
            </a:pPr>
            <a:fld id="{94FA21F2-C289-4BE2-AE40-07156B867C7A}" type="datetime'''1''''''''''''''4''%'''''''''''''''''''''''">
              <a:rPr lang="en-US" altLang="en-US" sz="1200" smtClean="0">
                <a:solidFill>
                  <a:srgbClr val="FFFFFF"/>
                </a:solidFill>
              </a:rPr>
              <a:pPr algn="ctr" eaLnBrk="1" fontAlgn="base" hangingPunct="1">
                <a:spcBef>
                  <a:spcPct val="0"/>
                </a:spcBef>
                <a:spcAft>
                  <a:spcPct val="0"/>
                </a:spcAft>
              </a:pPr>
              <a:t>14%</a:t>
            </a:fld>
            <a:endParaRPr lang="en-US" altLang="en-US" sz="1200" smtClean="0">
              <a:solidFill>
                <a:srgbClr val="FFFFFF"/>
              </a:solidFill>
              <a:sym typeface="Franklin Gothic Book" pitchFamily="34" charset="0"/>
            </a:endParaRPr>
          </a:p>
        </p:txBody>
      </p:sp>
      <p:sp>
        <p:nvSpPr>
          <p:cNvPr id="23585" name="Rectangle 37"/>
          <p:cNvSpPr>
            <a:spLocks noChangeArrowheads="1"/>
          </p:cNvSpPr>
          <p:nvPr/>
        </p:nvSpPr>
        <p:spPr bwMode="auto">
          <a:xfrm rot="-5400000">
            <a:off x="-711993" y="4788694"/>
            <a:ext cx="212090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Franklin Gothic Book" pitchFamily="34" charset="0"/>
                <a:ea typeface="ＭＳ Ｐゴシック" pitchFamily="34" charset="-128"/>
              </a:defRPr>
            </a:lvl1pPr>
            <a:lvl2pPr marL="742950" indent="-285750" eaLnBrk="0" hangingPunct="0">
              <a:defRPr>
                <a:solidFill>
                  <a:schemeClr val="tx1"/>
                </a:solidFill>
                <a:latin typeface="Franklin Gothic Book" pitchFamily="34" charset="0"/>
                <a:ea typeface="ＭＳ Ｐゴシック" pitchFamily="34" charset="-128"/>
              </a:defRPr>
            </a:lvl2pPr>
            <a:lvl3pPr marL="1143000" indent="-228600" eaLnBrk="0" hangingPunct="0">
              <a:defRPr>
                <a:solidFill>
                  <a:schemeClr val="tx1"/>
                </a:solidFill>
                <a:latin typeface="Franklin Gothic Book" pitchFamily="34" charset="0"/>
                <a:ea typeface="ＭＳ Ｐゴシック" pitchFamily="34" charset="-128"/>
              </a:defRPr>
            </a:lvl3pPr>
            <a:lvl4pPr marL="1600200" indent="-228600" eaLnBrk="0" hangingPunct="0">
              <a:defRPr>
                <a:solidFill>
                  <a:schemeClr val="tx1"/>
                </a:solidFill>
                <a:latin typeface="Franklin Gothic Book" pitchFamily="34" charset="0"/>
                <a:ea typeface="ＭＳ Ｐゴシック" pitchFamily="34" charset="-128"/>
              </a:defRPr>
            </a:lvl4pPr>
            <a:lvl5pPr marL="2057400" indent="-228600" eaLnBrk="0" hangingPunct="0">
              <a:defRPr>
                <a:solidFill>
                  <a:schemeClr val="tx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9pPr>
          </a:lstStyle>
          <a:p>
            <a:pPr fontAlgn="base">
              <a:spcBef>
                <a:spcPct val="20000"/>
              </a:spcBef>
              <a:spcAft>
                <a:spcPct val="0"/>
              </a:spcAft>
            </a:pPr>
            <a:r>
              <a:rPr lang="en-US" altLang="en-US" sz="900" smtClean="0">
                <a:solidFill>
                  <a:srgbClr val="6F7173"/>
                </a:solidFill>
                <a:latin typeface="Arial" pitchFamily="34" charset="0"/>
              </a:rPr>
              <a:t>Average Refueling Duration  (‘09-’13) </a:t>
            </a:r>
          </a:p>
        </p:txBody>
      </p:sp>
      <p:sp>
        <p:nvSpPr>
          <p:cNvPr id="23586" name="Text Box 25"/>
          <p:cNvSpPr txBox="1">
            <a:spLocks noChangeArrowheads="1"/>
          </p:cNvSpPr>
          <p:nvPr/>
        </p:nvSpPr>
        <p:spPr bwMode="auto">
          <a:xfrm>
            <a:off x="787400" y="4068762"/>
            <a:ext cx="8509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Franklin Gothic Book" pitchFamily="34" charset="0"/>
                <a:ea typeface="ＭＳ Ｐゴシック" pitchFamily="34" charset="-128"/>
              </a:defRPr>
            </a:lvl1pPr>
            <a:lvl2pPr marL="742950" indent="-285750" eaLnBrk="0" hangingPunct="0">
              <a:defRPr>
                <a:solidFill>
                  <a:schemeClr val="tx1"/>
                </a:solidFill>
                <a:latin typeface="Franklin Gothic Book" pitchFamily="34" charset="0"/>
                <a:ea typeface="ＭＳ Ｐゴシック" pitchFamily="34" charset="-128"/>
              </a:defRPr>
            </a:lvl2pPr>
            <a:lvl3pPr marL="1143000" indent="-228600" eaLnBrk="0" hangingPunct="0">
              <a:defRPr>
                <a:solidFill>
                  <a:schemeClr val="tx1"/>
                </a:solidFill>
                <a:latin typeface="Franklin Gothic Book" pitchFamily="34" charset="0"/>
                <a:ea typeface="ＭＳ Ｐゴシック" pitchFamily="34" charset="-128"/>
              </a:defRPr>
            </a:lvl3pPr>
            <a:lvl4pPr marL="1600200" indent="-228600" eaLnBrk="0" hangingPunct="0">
              <a:defRPr>
                <a:solidFill>
                  <a:schemeClr val="tx1"/>
                </a:solidFill>
                <a:latin typeface="Franklin Gothic Book" pitchFamily="34" charset="0"/>
                <a:ea typeface="ＭＳ Ｐゴシック" pitchFamily="34" charset="-128"/>
              </a:defRPr>
            </a:lvl4pPr>
            <a:lvl5pPr marL="2057400" indent="-228600" eaLnBrk="0" hangingPunct="0">
              <a:defRPr>
                <a:solidFill>
                  <a:schemeClr val="tx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9pPr>
          </a:lstStyle>
          <a:p>
            <a:pPr eaLnBrk="1" fontAlgn="base" hangingPunct="1">
              <a:spcBef>
                <a:spcPct val="50000"/>
              </a:spcBef>
              <a:spcAft>
                <a:spcPct val="0"/>
              </a:spcAft>
            </a:pPr>
            <a:r>
              <a:rPr lang="en-US" altLang="en-US" sz="1200" dirty="0" smtClean="0">
                <a:solidFill>
                  <a:srgbClr val="3333CC"/>
                </a:solidFill>
                <a:latin typeface="Arial" pitchFamily="34" charset="0"/>
              </a:rPr>
              <a:t>EXC</a:t>
            </a:r>
            <a:endParaRPr lang="en-US" altLang="en-US" sz="1200" baseline="30000" dirty="0" smtClean="0">
              <a:solidFill>
                <a:srgbClr val="3333CC"/>
              </a:solidFill>
              <a:latin typeface="Arial" pitchFamily="34" charset="0"/>
            </a:endParaRPr>
          </a:p>
        </p:txBody>
      </p:sp>
      <p:sp>
        <p:nvSpPr>
          <p:cNvPr id="23587" name="AutoShape 26"/>
          <p:cNvSpPr>
            <a:spLocks noChangeArrowheads="1"/>
          </p:cNvSpPr>
          <p:nvPr/>
        </p:nvSpPr>
        <p:spPr bwMode="auto">
          <a:xfrm rot="16200000" flipV="1">
            <a:off x="599282" y="4764881"/>
            <a:ext cx="825500" cy="185737"/>
          </a:xfrm>
          <a:prstGeom prst="leftArrow">
            <a:avLst>
              <a:gd name="adj1" fmla="val 50000"/>
              <a:gd name="adj2" fmla="val 53128"/>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Franklin Gothic Book" pitchFamily="34" charset="0"/>
                <a:ea typeface="ＭＳ Ｐゴシック" pitchFamily="34" charset="-128"/>
              </a:defRPr>
            </a:lvl1pPr>
            <a:lvl2pPr marL="742950" indent="-285750" eaLnBrk="0" hangingPunct="0">
              <a:defRPr>
                <a:solidFill>
                  <a:schemeClr val="tx1"/>
                </a:solidFill>
                <a:latin typeface="Franklin Gothic Book" pitchFamily="34" charset="0"/>
                <a:ea typeface="ＭＳ Ｐゴシック" pitchFamily="34" charset="-128"/>
              </a:defRPr>
            </a:lvl2pPr>
            <a:lvl3pPr marL="1143000" indent="-228600" eaLnBrk="0" hangingPunct="0">
              <a:defRPr>
                <a:solidFill>
                  <a:schemeClr val="tx1"/>
                </a:solidFill>
                <a:latin typeface="Franklin Gothic Book" pitchFamily="34" charset="0"/>
                <a:ea typeface="ＭＳ Ｐゴシック" pitchFamily="34" charset="-128"/>
              </a:defRPr>
            </a:lvl3pPr>
            <a:lvl4pPr marL="1600200" indent="-228600" eaLnBrk="0" hangingPunct="0">
              <a:defRPr>
                <a:solidFill>
                  <a:schemeClr val="tx1"/>
                </a:solidFill>
                <a:latin typeface="Franklin Gothic Book" pitchFamily="34" charset="0"/>
                <a:ea typeface="ＭＳ Ｐゴシック" pitchFamily="34" charset="-128"/>
              </a:defRPr>
            </a:lvl4pPr>
            <a:lvl5pPr marL="2057400" indent="-228600" eaLnBrk="0" hangingPunct="0">
              <a:defRPr>
                <a:solidFill>
                  <a:schemeClr val="tx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9pPr>
          </a:lstStyle>
          <a:p>
            <a:pPr eaLnBrk="1" fontAlgn="base" hangingPunct="1">
              <a:spcBef>
                <a:spcPct val="0"/>
              </a:spcBef>
              <a:spcAft>
                <a:spcPct val="0"/>
              </a:spcAft>
            </a:pPr>
            <a:endParaRPr lang="en-US" altLang="en-US" smtClean="0">
              <a:solidFill>
                <a:srgbClr val="6F7173"/>
              </a:solidFill>
            </a:endParaRPr>
          </a:p>
        </p:txBody>
      </p:sp>
      <p:sp>
        <p:nvSpPr>
          <p:cNvPr id="23589" name="Rectangle 37"/>
          <p:cNvSpPr>
            <a:spLocks noChangeArrowheads="1"/>
          </p:cNvSpPr>
          <p:nvPr/>
        </p:nvSpPr>
        <p:spPr bwMode="auto">
          <a:xfrm rot="-5400000">
            <a:off x="4166394" y="4737894"/>
            <a:ext cx="1762125"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Franklin Gothic Book" pitchFamily="34" charset="0"/>
                <a:ea typeface="ＭＳ Ｐゴシック" pitchFamily="34" charset="-128"/>
              </a:defRPr>
            </a:lvl1pPr>
            <a:lvl2pPr marL="742950" indent="-285750" eaLnBrk="0" hangingPunct="0">
              <a:defRPr>
                <a:solidFill>
                  <a:schemeClr val="tx1"/>
                </a:solidFill>
                <a:latin typeface="Franklin Gothic Book" pitchFamily="34" charset="0"/>
                <a:ea typeface="ＭＳ Ｐゴシック" pitchFamily="34" charset="-128"/>
              </a:defRPr>
            </a:lvl2pPr>
            <a:lvl3pPr marL="1143000" indent="-228600" eaLnBrk="0" hangingPunct="0">
              <a:defRPr>
                <a:solidFill>
                  <a:schemeClr val="tx1"/>
                </a:solidFill>
                <a:latin typeface="Franklin Gothic Book" pitchFamily="34" charset="0"/>
                <a:ea typeface="ＭＳ Ｐゴシック" pitchFamily="34" charset="-128"/>
              </a:defRPr>
            </a:lvl3pPr>
            <a:lvl4pPr marL="1600200" indent="-228600" eaLnBrk="0" hangingPunct="0">
              <a:defRPr>
                <a:solidFill>
                  <a:schemeClr val="tx1"/>
                </a:solidFill>
                <a:latin typeface="Franklin Gothic Book" pitchFamily="34" charset="0"/>
                <a:ea typeface="ＭＳ Ｐゴシック" pitchFamily="34" charset="-128"/>
              </a:defRPr>
            </a:lvl4pPr>
            <a:lvl5pPr marL="2057400" indent="-228600" eaLnBrk="0" hangingPunct="0">
              <a:defRPr>
                <a:solidFill>
                  <a:schemeClr val="tx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9pPr>
          </a:lstStyle>
          <a:p>
            <a:pPr fontAlgn="base">
              <a:spcBef>
                <a:spcPct val="20000"/>
              </a:spcBef>
              <a:spcAft>
                <a:spcPct val="0"/>
              </a:spcAft>
            </a:pPr>
            <a:r>
              <a:rPr lang="en-US" altLang="en-US" sz="900" smtClean="0">
                <a:solidFill>
                  <a:srgbClr val="6F7173"/>
                </a:solidFill>
                <a:latin typeface="Arial" pitchFamily="34" charset="0"/>
              </a:rPr>
              <a:t>Average INPO Index  (‘09-’13) </a:t>
            </a:r>
          </a:p>
        </p:txBody>
      </p:sp>
      <p:graphicFrame>
        <p:nvGraphicFramePr>
          <p:cNvPr id="45" name="Chart 44"/>
          <p:cNvGraphicFramePr>
            <a:graphicFrameLocks/>
          </p:cNvGraphicFramePr>
          <p:nvPr>
            <p:extLst>
              <p:ext uri="{D42A27DB-BD31-4B8C-83A1-F6EECF244321}">
                <p14:modId xmlns:p14="http://schemas.microsoft.com/office/powerpoint/2010/main" val="2553170630"/>
              </p:ext>
            </p:extLst>
          </p:nvPr>
        </p:nvGraphicFramePr>
        <p:xfrm>
          <a:off x="5054600" y="3872473"/>
          <a:ext cx="3788522" cy="2325127"/>
        </p:xfrm>
        <a:graphic>
          <a:graphicData uri="http://schemas.openxmlformats.org/drawingml/2006/chart">
            <c:chart xmlns:c="http://schemas.openxmlformats.org/drawingml/2006/chart" xmlns:r="http://schemas.openxmlformats.org/officeDocument/2006/relationships" r:id="rId22"/>
          </a:graphicData>
        </a:graphic>
      </p:graphicFrame>
      <p:sp>
        <p:nvSpPr>
          <p:cNvPr id="23591" name="Text Box 25"/>
          <p:cNvSpPr txBox="1">
            <a:spLocks noChangeArrowheads="1"/>
          </p:cNvSpPr>
          <p:nvPr/>
        </p:nvSpPr>
        <p:spPr bwMode="auto">
          <a:xfrm>
            <a:off x="5473700" y="3746500"/>
            <a:ext cx="8509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Franklin Gothic Book" pitchFamily="34" charset="0"/>
                <a:ea typeface="ＭＳ Ｐゴシック" pitchFamily="34" charset="-128"/>
              </a:defRPr>
            </a:lvl1pPr>
            <a:lvl2pPr marL="742950" indent="-285750" eaLnBrk="0" hangingPunct="0">
              <a:defRPr>
                <a:solidFill>
                  <a:schemeClr val="tx1"/>
                </a:solidFill>
                <a:latin typeface="Franklin Gothic Book" pitchFamily="34" charset="0"/>
                <a:ea typeface="ＭＳ Ｐゴシック" pitchFamily="34" charset="-128"/>
              </a:defRPr>
            </a:lvl2pPr>
            <a:lvl3pPr marL="1143000" indent="-228600" eaLnBrk="0" hangingPunct="0">
              <a:defRPr>
                <a:solidFill>
                  <a:schemeClr val="tx1"/>
                </a:solidFill>
                <a:latin typeface="Franklin Gothic Book" pitchFamily="34" charset="0"/>
                <a:ea typeface="ＭＳ Ｐゴシック" pitchFamily="34" charset="-128"/>
              </a:defRPr>
            </a:lvl3pPr>
            <a:lvl4pPr marL="1600200" indent="-228600" eaLnBrk="0" hangingPunct="0">
              <a:defRPr>
                <a:solidFill>
                  <a:schemeClr val="tx1"/>
                </a:solidFill>
                <a:latin typeface="Franklin Gothic Book" pitchFamily="34" charset="0"/>
                <a:ea typeface="ＭＳ Ｐゴシック" pitchFamily="34" charset="-128"/>
              </a:defRPr>
            </a:lvl4pPr>
            <a:lvl5pPr marL="2057400" indent="-228600" eaLnBrk="0" hangingPunct="0">
              <a:defRPr>
                <a:solidFill>
                  <a:schemeClr val="tx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9pPr>
          </a:lstStyle>
          <a:p>
            <a:pPr eaLnBrk="1" fontAlgn="base" hangingPunct="1">
              <a:spcBef>
                <a:spcPct val="50000"/>
              </a:spcBef>
              <a:spcAft>
                <a:spcPct val="0"/>
              </a:spcAft>
            </a:pPr>
            <a:r>
              <a:rPr lang="en-US" altLang="en-US" sz="1200" smtClean="0">
                <a:solidFill>
                  <a:srgbClr val="3333CC"/>
                </a:solidFill>
                <a:latin typeface="Arial" pitchFamily="34" charset="0"/>
              </a:rPr>
              <a:t>EXC</a:t>
            </a:r>
            <a:endParaRPr lang="en-US" altLang="en-US" sz="1200" baseline="30000" smtClean="0">
              <a:solidFill>
                <a:srgbClr val="3333CC"/>
              </a:solidFill>
              <a:latin typeface="Arial" pitchFamily="34" charset="0"/>
            </a:endParaRPr>
          </a:p>
        </p:txBody>
      </p:sp>
      <p:sp>
        <p:nvSpPr>
          <p:cNvPr id="23592" name="AutoShape 26"/>
          <p:cNvSpPr>
            <a:spLocks noChangeArrowheads="1"/>
          </p:cNvSpPr>
          <p:nvPr/>
        </p:nvSpPr>
        <p:spPr bwMode="auto">
          <a:xfrm rot="16200000" flipV="1">
            <a:off x="5619750" y="3994150"/>
            <a:ext cx="152400" cy="190500"/>
          </a:xfrm>
          <a:prstGeom prst="leftArrow">
            <a:avLst>
              <a:gd name="adj1" fmla="val 50000"/>
              <a:gd name="adj2" fmla="val 53125"/>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Franklin Gothic Book" pitchFamily="34" charset="0"/>
                <a:ea typeface="ＭＳ Ｐゴシック" pitchFamily="34" charset="-128"/>
              </a:defRPr>
            </a:lvl1pPr>
            <a:lvl2pPr marL="742950" indent="-285750" eaLnBrk="0" hangingPunct="0">
              <a:defRPr>
                <a:solidFill>
                  <a:schemeClr val="tx1"/>
                </a:solidFill>
                <a:latin typeface="Franklin Gothic Book" pitchFamily="34" charset="0"/>
                <a:ea typeface="ＭＳ Ｐゴシック" pitchFamily="34" charset="-128"/>
              </a:defRPr>
            </a:lvl2pPr>
            <a:lvl3pPr marL="1143000" indent="-228600" eaLnBrk="0" hangingPunct="0">
              <a:defRPr>
                <a:solidFill>
                  <a:schemeClr val="tx1"/>
                </a:solidFill>
                <a:latin typeface="Franklin Gothic Book" pitchFamily="34" charset="0"/>
                <a:ea typeface="ＭＳ Ｐゴシック" pitchFamily="34" charset="-128"/>
              </a:defRPr>
            </a:lvl3pPr>
            <a:lvl4pPr marL="1600200" indent="-228600" eaLnBrk="0" hangingPunct="0">
              <a:defRPr>
                <a:solidFill>
                  <a:schemeClr val="tx1"/>
                </a:solidFill>
                <a:latin typeface="Franklin Gothic Book" pitchFamily="34" charset="0"/>
                <a:ea typeface="ＭＳ Ｐゴシック" pitchFamily="34" charset="-128"/>
              </a:defRPr>
            </a:lvl4pPr>
            <a:lvl5pPr marL="2057400" indent="-228600" eaLnBrk="0" hangingPunct="0">
              <a:defRPr>
                <a:solidFill>
                  <a:schemeClr val="tx1"/>
                </a:solidFill>
                <a:latin typeface="Franklin Gothic Book"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Franklin Gothic Book" pitchFamily="34" charset="0"/>
                <a:ea typeface="ＭＳ Ｐゴシック" pitchFamily="34" charset="-128"/>
              </a:defRPr>
            </a:lvl9pPr>
          </a:lstStyle>
          <a:p>
            <a:pPr eaLnBrk="1" fontAlgn="base" hangingPunct="1">
              <a:spcBef>
                <a:spcPct val="0"/>
              </a:spcBef>
              <a:spcAft>
                <a:spcPct val="0"/>
              </a:spcAft>
            </a:pPr>
            <a:endParaRPr lang="en-US" altLang="en-US" smtClean="0">
              <a:solidFill>
                <a:srgbClr val="6F7173"/>
              </a:solidFill>
            </a:endParaRPr>
          </a:p>
        </p:txBody>
      </p:sp>
      <p:sp>
        <p:nvSpPr>
          <p:cNvPr id="2" name="Rounded Rectangle 1"/>
          <p:cNvSpPr/>
          <p:nvPr/>
        </p:nvSpPr>
        <p:spPr>
          <a:xfrm>
            <a:off x="269894" y="6039492"/>
            <a:ext cx="8598533" cy="485643"/>
          </a:xfrm>
          <a:prstGeom prst="roundRect">
            <a:avLst/>
          </a:prstGeom>
          <a:solidFill>
            <a:schemeClr val="tx1">
              <a:lumMod val="75000"/>
            </a:schemeClr>
          </a:solidFill>
          <a:effectLst>
            <a:innerShdw blurRad="63500" dist="50800" dir="2700000">
              <a:prstClr val="black">
                <a:alpha val="50000"/>
              </a:prstClr>
            </a:innerShdw>
          </a:effectLst>
        </p:spPr>
        <p:txBody>
          <a:bodyPr anchor="ctr"/>
          <a:lstStyle/>
          <a:p>
            <a:pPr algn="ctr" fontAlgn="base">
              <a:spcBef>
                <a:spcPct val="0"/>
              </a:spcBef>
              <a:spcAft>
                <a:spcPct val="0"/>
              </a:spcAft>
              <a:defRPr/>
            </a:pPr>
            <a:r>
              <a:rPr lang="en-US" sz="1600" dirty="0">
                <a:solidFill>
                  <a:prstClr val="white"/>
                </a:solidFill>
                <a:ea typeface="ＭＳ Ｐゴシック" pitchFamily="34" charset="-128"/>
              </a:rPr>
              <a:t>Among major nuclear plant fleet operators, Exelon is consistently one of the lowest-cost and most efficient producers of electricity in the </a:t>
            </a:r>
            <a:r>
              <a:rPr lang="en-US" sz="1600" dirty="0" smtClean="0">
                <a:solidFill>
                  <a:prstClr val="white"/>
                </a:solidFill>
                <a:ea typeface="ＭＳ Ｐゴシック" pitchFamily="34" charset="-128"/>
              </a:rPr>
              <a:t>nation, even factoring in </a:t>
            </a:r>
            <a:r>
              <a:rPr lang="en-US" sz="1600" dirty="0">
                <a:solidFill>
                  <a:prstClr val="white"/>
                </a:solidFill>
                <a:ea typeface="ＭＳ Ｐゴシック" pitchFamily="34" charset="-128"/>
              </a:rPr>
              <a:t>post </a:t>
            </a:r>
            <a:r>
              <a:rPr lang="en-US" sz="1600" dirty="0" smtClean="0">
                <a:solidFill>
                  <a:prstClr val="white"/>
                </a:solidFill>
                <a:ea typeface="ＭＳ Ｐゴシック" pitchFamily="34" charset="-128"/>
              </a:rPr>
              <a:t>Fukushima costs</a:t>
            </a:r>
            <a:endParaRPr lang="en-US" sz="1600" dirty="0">
              <a:solidFill>
                <a:prstClr val="white"/>
              </a:solidFill>
              <a:ea typeface="ＭＳ Ｐゴシック" pitchFamily="34" charset="-128"/>
            </a:endParaRPr>
          </a:p>
        </p:txBody>
      </p:sp>
      <p:sp>
        <p:nvSpPr>
          <p:cNvPr id="3" name="TextBox 2"/>
          <p:cNvSpPr txBox="1"/>
          <p:nvPr/>
        </p:nvSpPr>
        <p:spPr>
          <a:xfrm>
            <a:off x="1525914" y="1094837"/>
            <a:ext cx="2385205" cy="520142"/>
          </a:xfrm>
          <a:prstGeom prst="rect">
            <a:avLst/>
          </a:prstGeom>
          <a:noFill/>
        </p:spPr>
        <p:txBody>
          <a:bodyPr wrap="none" rtlCol="0">
            <a:spAutoFit/>
          </a:bodyPr>
          <a:lstStyle/>
          <a:p>
            <a:pPr>
              <a:lnSpc>
                <a:spcPct val="95000"/>
              </a:lnSpc>
              <a:spcBef>
                <a:spcPts val="600"/>
              </a:spcBef>
            </a:pPr>
            <a:r>
              <a:rPr lang="en-US" sz="1200" dirty="0">
                <a:solidFill>
                  <a:schemeClr val="tx2"/>
                </a:solidFill>
              </a:rPr>
              <a:t>[Electric Utility Cost Group Survey]</a:t>
            </a:r>
          </a:p>
          <a:p>
            <a:pPr>
              <a:lnSpc>
                <a:spcPct val="95000"/>
              </a:lnSpc>
              <a:spcBef>
                <a:spcPts val="600"/>
              </a:spcBef>
            </a:pPr>
            <a:endParaRPr lang="en-US" sz="1200" dirty="0" err="1" smtClean="0">
              <a:solidFill>
                <a:schemeClr val="tx2"/>
              </a:solidFill>
            </a:endParaRPr>
          </a:p>
        </p:txBody>
      </p:sp>
      <p:sp>
        <p:nvSpPr>
          <p:cNvPr id="46" name="TextBox 45"/>
          <p:cNvSpPr txBox="1"/>
          <p:nvPr/>
        </p:nvSpPr>
        <p:spPr>
          <a:xfrm>
            <a:off x="5870300" y="1080058"/>
            <a:ext cx="2359300" cy="520142"/>
          </a:xfrm>
          <a:prstGeom prst="rect">
            <a:avLst/>
          </a:prstGeom>
          <a:noFill/>
        </p:spPr>
        <p:txBody>
          <a:bodyPr wrap="none" rtlCol="0">
            <a:spAutoFit/>
          </a:bodyPr>
          <a:lstStyle/>
          <a:p>
            <a:pPr>
              <a:lnSpc>
                <a:spcPct val="95000"/>
              </a:lnSpc>
              <a:spcBef>
                <a:spcPts val="600"/>
              </a:spcBef>
            </a:pPr>
            <a:r>
              <a:rPr lang="en-US" sz="1200" dirty="0" smtClean="0">
                <a:solidFill>
                  <a:schemeClr val="tx2"/>
                </a:solidFill>
              </a:rPr>
              <a:t>[Nuclear Energy Institute and EIA]</a:t>
            </a:r>
            <a:endParaRPr lang="en-US" sz="1200" dirty="0">
              <a:solidFill>
                <a:schemeClr val="tx2"/>
              </a:solidFill>
            </a:endParaRPr>
          </a:p>
          <a:p>
            <a:pPr>
              <a:lnSpc>
                <a:spcPct val="95000"/>
              </a:lnSpc>
              <a:spcBef>
                <a:spcPts val="600"/>
              </a:spcBef>
            </a:pPr>
            <a:endParaRPr lang="en-US" sz="1200" dirty="0" err="1" smtClean="0">
              <a:solidFill>
                <a:schemeClr val="tx2"/>
              </a:solidFill>
            </a:endParaRPr>
          </a:p>
        </p:txBody>
      </p:sp>
      <p:sp>
        <p:nvSpPr>
          <p:cNvPr id="47" name="Rectangle 6"/>
          <p:cNvSpPr>
            <a:spLocks noChangeArrowheads="1"/>
          </p:cNvSpPr>
          <p:nvPr/>
        </p:nvSpPr>
        <p:spPr bwMode="auto">
          <a:xfrm>
            <a:off x="952500" y="3503533"/>
            <a:ext cx="3532035" cy="306467"/>
          </a:xfrm>
          <a:prstGeom prst="roundRect">
            <a:avLst>
              <a:gd name="adj" fmla="val 16667"/>
            </a:avLst>
          </a:prstGeom>
          <a:solidFill>
            <a:schemeClr val="accent3"/>
          </a:solidFill>
          <a:ln w="9525">
            <a:noFill/>
            <a:miter lim="800000"/>
            <a:headEnd/>
            <a:tailEnd/>
          </a:ln>
        </p:spPr>
        <p:txBody>
          <a:bodyPr wrap="square">
            <a:spAutoFit/>
          </a:bodyPr>
          <a:lstStyle/>
          <a:p>
            <a:pPr algn="ctr" eaLnBrk="0" hangingPunct="0">
              <a:spcBef>
                <a:spcPct val="50000"/>
              </a:spcBef>
              <a:defRPr/>
            </a:pPr>
            <a:r>
              <a:rPr lang="en-US" sz="1200" dirty="0">
                <a:solidFill>
                  <a:prstClr val="white"/>
                </a:solidFill>
                <a:latin typeface="Franklin Gothic Demi"/>
                <a:ea typeface="ＭＳ Ｐゴシック" pitchFamily="34" charset="-128"/>
              </a:rPr>
              <a:t>Fleet Average Refueling Outage Duration (Days)</a:t>
            </a:r>
            <a:endParaRPr lang="en-US" sz="1200" baseline="30000" dirty="0">
              <a:solidFill>
                <a:prstClr val="white"/>
              </a:solidFill>
              <a:latin typeface="Franklin Gothic Demi"/>
              <a:ea typeface="ＭＳ Ｐゴシック" pitchFamily="34" charset="-128"/>
            </a:endParaRPr>
          </a:p>
        </p:txBody>
      </p:sp>
      <p:sp>
        <p:nvSpPr>
          <p:cNvPr id="48" name="Rectangle 6"/>
          <p:cNvSpPr>
            <a:spLocks noChangeArrowheads="1"/>
          </p:cNvSpPr>
          <p:nvPr/>
        </p:nvSpPr>
        <p:spPr bwMode="auto">
          <a:xfrm>
            <a:off x="5187464" y="3487739"/>
            <a:ext cx="3887788" cy="306467"/>
          </a:xfrm>
          <a:prstGeom prst="roundRect">
            <a:avLst>
              <a:gd name="adj" fmla="val 16667"/>
            </a:avLst>
          </a:prstGeom>
          <a:solidFill>
            <a:schemeClr val="accent3"/>
          </a:solidFill>
          <a:ln w="9525">
            <a:noFill/>
            <a:miter lim="800000"/>
            <a:headEnd/>
            <a:tailEnd/>
          </a:ln>
        </p:spPr>
        <p:txBody>
          <a:bodyPr wrap="square">
            <a:spAutoFit/>
          </a:bodyPr>
          <a:lstStyle/>
          <a:p>
            <a:pPr algn="ctr" eaLnBrk="0" hangingPunct="0">
              <a:spcBef>
                <a:spcPct val="50000"/>
              </a:spcBef>
              <a:defRPr/>
            </a:pPr>
            <a:r>
              <a:rPr lang="en-US" sz="1200" dirty="0">
                <a:solidFill>
                  <a:prstClr val="white"/>
                </a:solidFill>
                <a:latin typeface="Franklin Gothic Demi"/>
                <a:ea typeface="ＭＳ Ｐゴシック" pitchFamily="34" charset="-128"/>
              </a:rPr>
              <a:t>Institute of Nuclear Power </a:t>
            </a:r>
            <a:r>
              <a:rPr lang="en-US" sz="1200" dirty="0" smtClean="0">
                <a:solidFill>
                  <a:prstClr val="white"/>
                </a:solidFill>
                <a:latin typeface="Franklin Gothic Demi"/>
                <a:ea typeface="ＭＳ Ｐゴシック" pitchFamily="34" charset="-128"/>
              </a:rPr>
              <a:t>Operations </a:t>
            </a:r>
            <a:r>
              <a:rPr lang="en-US" sz="1200" dirty="0">
                <a:solidFill>
                  <a:prstClr val="white"/>
                </a:solidFill>
                <a:latin typeface="Franklin Gothic Demi"/>
                <a:ea typeface="ＭＳ Ｐゴシック" pitchFamily="34" charset="-128"/>
              </a:rPr>
              <a:t>Index (Points</a:t>
            </a:r>
            <a:r>
              <a:rPr lang="en-US" sz="1200" dirty="0" smtClean="0">
                <a:solidFill>
                  <a:prstClr val="white"/>
                </a:solidFill>
                <a:latin typeface="Franklin Gothic Demi"/>
                <a:ea typeface="ＭＳ Ｐゴシック" pitchFamily="34" charset="-128"/>
              </a:rPr>
              <a:t>)</a:t>
            </a:r>
            <a:endParaRPr lang="en-US" sz="1200" baseline="30000" dirty="0">
              <a:solidFill>
                <a:prstClr val="white"/>
              </a:solidFill>
              <a:latin typeface="Franklin Gothic Demi"/>
              <a:ea typeface="ＭＳ Ｐゴシック" pitchFamily="34" charset="-128"/>
            </a:endParaRPr>
          </a:p>
        </p:txBody>
      </p:sp>
      <p:sp>
        <p:nvSpPr>
          <p:cNvPr id="4" name="Slide Number Placeholder 3"/>
          <p:cNvSpPr>
            <a:spLocks noGrp="1"/>
          </p:cNvSpPr>
          <p:nvPr>
            <p:ph type="sldNum" sz="quarter" idx="12"/>
          </p:nvPr>
        </p:nvSpPr>
        <p:spPr/>
        <p:txBody>
          <a:bodyPr/>
          <a:lstStyle/>
          <a:p>
            <a:fld id="{2ED86176-D6A4-43D8-BE13-F18245AD9D39}" type="slidenum">
              <a:rPr lang="en-US" smtClean="0">
                <a:solidFill>
                  <a:srgbClr val="2372B9"/>
                </a:solidFill>
              </a:rPr>
              <a:pPr/>
              <a:t>3</a:t>
            </a:fld>
            <a:endParaRPr lang="en-US" dirty="0">
              <a:solidFill>
                <a:srgbClr val="2372B9"/>
              </a:solidFill>
            </a:endParaRPr>
          </a:p>
        </p:txBody>
      </p:sp>
    </p:spTree>
    <p:extLst>
      <p:ext uri="{BB962C8B-B14F-4D97-AF65-F5344CB8AC3E}">
        <p14:creationId xmlns:p14="http://schemas.microsoft.com/office/powerpoint/2010/main" val="33208439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extLst>
              <p:ext uri="{D42A27DB-BD31-4B8C-83A1-F6EECF244321}">
                <p14:modId xmlns:p14="http://schemas.microsoft.com/office/powerpoint/2010/main" val="37046827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9959"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6" name="object 26"/>
          <p:cNvSpPr/>
          <p:nvPr/>
        </p:nvSpPr>
        <p:spPr>
          <a:xfrm>
            <a:off x="7960807" y="6534051"/>
            <a:ext cx="1053547" cy="228599"/>
          </a:xfrm>
          <a:prstGeom prst="rect">
            <a:avLst/>
          </a:prstGeom>
          <a:blipFill>
            <a:blip r:embed="rId6"/>
            <a:srcRect/>
            <a:stretch>
              <a:fillRect/>
            </a:stretch>
          </a:blipFill>
        </p:spPr>
        <p:txBody>
          <a:bodyPr wrap="square" lIns="0" tIns="0" rIns="0" bIns="0" rtlCol="0">
            <a:noAutofit/>
          </a:bodyPr>
          <a:lstStyle/>
          <a:p>
            <a:endParaRPr/>
          </a:p>
        </p:txBody>
      </p:sp>
      <p:sp>
        <p:nvSpPr>
          <p:cNvPr id="25" name="object 25"/>
          <p:cNvSpPr/>
          <p:nvPr/>
        </p:nvSpPr>
        <p:spPr>
          <a:xfrm>
            <a:off x="363537" y="753747"/>
            <a:ext cx="8412162" cy="0"/>
          </a:xfrm>
          <a:custGeom>
            <a:avLst/>
            <a:gdLst/>
            <a:ahLst/>
            <a:cxnLst/>
            <a:rect l="l" t="t" r="r" b="b"/>
            <a:pathLst>
              <a:path w="8412162">
                <a:moveTo>
                  <a:pt x="0" y="0"/>
                </a:moveTo>
                <a:lnTo>
                  <a:pt x="8412162" y="0"/>
                </a:lnTo>
              </a:path>
            </a:pathLst>
          </a:custGeom>
          <a:ln w="12700">
            <a:solidFill>
              <a:srgbClr val="585858"/>
            </a:solidFill>
          </a:ln>
        </p:spPr>
        <p:txBody>
          <a:bodyPr wrap="square" lIns="0" tIns="0" rIns="0" bIns="0" rtlCol="0">
            <a:noAutofit/>
          </a:bodyPr>
          <a:lstStyle/>
          <a:p>
            <a:endParaRPr/>
          </a:p>
        </p:txBody>
      </p:sp>
      <p:sp>
        <p:nvSpPr>
          <p:cNvPr id="2" name="object 2"/>
          <p:cNvSpPr txBox="1"/>
          <p:nvPr/>
        </p:nvSpPr>
        <p:spPr>
          <a:xfrm>
            <a:off x="363537" y="614047"/>
            <a:ext cx="8412162" cy="152400"/>
          </a:xfrm>
          <a:prstGeom prst="rect">
            <a:avLst/>
          </a:prstGeom>
        </p:spPr>
        <p:txBody>
          <a:bodyPr wrap="square" lIns="0" tIns="0" rIns="0" bIns="0" rtlCol="0">
            <a:noAutofit/>
          </a:bodyPr>
          <a:lstStyle/>
          <a:p>
            <a:pPr marL="25400">
              <a:lnSpc>
                <a:spcPts val="1000"/>
              </a:lnSpc>
            </a:pPr>
            <a:endParaRPr sz="1000"/>
          </a:p>
        </p:txBody>
      </p:sp>
      <p:sp>
        <p:nvSpPr>
          <p:cNvPr id="12" name="Title 1"/>
          <p:cNvSpPr txBox="1">
            <a:spLocks/>
          </p:cNvSpPr>
          <p:nvPr/>
        </p:nvSpPr>
        <p:spPr>
          <a:xfrm>
            <a:off x="363538" y="0"/>
            <a:ext cx="8412162" cy="728663"/>
          </a:xfrm>
          <a:prstGeom prst="rect">
            <a:avLst/>
          </a:prstGeom>
        </p:spPr>
        <p:txBody>
          <a:bodyPr vert="horz" lIns="0" tIns="0" rIns="0" bIns="0" rtlCol="0" anchor="b" anchorCtr="0">
            <a:noAutofit/>
          </a:bodyPr>
          <a:lstStyle>
            <a:lvl1pPr>
              <a:lnSpc>
                <a:spcPct val="90000"/>
              </a:lnSpc>
              <a:spcBef>
                <a:spcPct val="0"/>
              </a:spcBef>
              <a:buNone/>
              <a:defRPr sz="2800" b="1">
                <a:solidFill>
                  <a:srgbClr val="0070B6"/>
                </a:solidFill>
                <a:latin typeface="+mj-lt"/>
              </a:defRPr>
            </a:lvl1pPr>
          </a:lstStyle>
          <a:p>
            <a:r>
              <a:rPr lang="en-US" dirty="0"/>
              <a:t>The Challenge of </a:t>
            </a:r>
            <a:r>
              <a:rPr lang="en-US" dirty="0" smtClean="0"/>
              <a:t>Replacing Nuclear </a:t>
            </a:r>
            <a:r>
              <a:rPr lang="en-US" dirty="0"/>
              <a:t>with Renewables</a:t>
            </a:r>
          </a:p>
        </p:txBody>
      </p:sp>
      <p:sp>
        <p:nvSpPr>
          <p:cNvPr id="18" name="Rectangle 17"/>
          <p:cNvSpPr/>
          <p:nvPr/>
        </p:nvSpPr>
        <p:spPr>
          <a:xfrm>
            <a:off x="363538" y="6169833"/>
            <a:ext cx="8229600" cy="461665"/>
          </a:xfrm>
          <a:prstGeom prst="rect">
            <a:avLst/>
          </a:prstGeom>
        </p:spPr>
        <p:txBody>
          <a:bodyPr wrap="square">
            <a:spAutoFit/>
          </a:bodyPr>
          <a:lstStyle/>
          <a:p>
            <a:r>
              <a:rPr lang="en-US" sz="1200" dirty="0" smtClean="0"/>
              <a:t>Source</a:t>
            </a:r>
            <a:r>
              <a:rPr lang="en-US" sz="1200" dirty="0"/>
              <a:t>: Energy Information Administration.  2014 data except for Kewaunee (Wisconsin), which is 2012 generation, its last full year of operation</a:t>
            </a:r>
          </a:p>
        </p:txBody>
      </p:sp>
      <p:sp>
        <p:nvSpPr>
          <p:cNvPr id="4" name="Rectangle 3"/>
          <p:cNvSpPr/>
          <p:nvPr/>
        </p:nvSpPr>
        <p:spPr>
          <a:xfrm>
            <a:off x="363538" y="4341034"/>
            <a:ext cx="8412161" cy="1828799"/>
          </a:xfrm>
          <a:prstGeom prst="rect">
            <a:avLst/>
          </a:prstGeom>
          <a:gradFill>
            <a:gsLst>
              <a:gs pos="100000">
                <a:schemeClr val="accent3">
                  <a:lumMod val="75000"/>
                </a:schemeClr>
              </a:gs>
              <a:gs pos="0">
                <a:schemeClr val="accent3"/>
              </a:gs>
            </a:gsLst>
            <a:lin ang="0" scaled="1"/>
          </a:gradFill>
        </p:spPr>
        <p:txBody>
          <a:bodyPr vert="horz" lIns="91440" tIns="0" rIns="91440" bIns="0" rtlCol="0" anchor="ctr">
            <a:noAutofit/>
          </a:bodyPr>
          <a:lstStyle/>
          <a:p>
            <a:pPr marL="285750" indent="-285750">
              <a:lnSpc>
                <a:spcPct val="95000"/>
              </a:lnSpc>
              <a:spcAft>
                <a:spcPts val="600"/>
              </a:spcAft>
              <a:buFont typeface="Arial" panose="020B0604020202020204" pitchFamily="34" charset="0"/>
              <a:buChar char="•"/>
            </a:pPr>
            <a:r>
              <a:rPr lang="en-US" sz="1400" b="1" dirty="0">
                <a:solidFill>
                  <a:prstClr val="white"/>
                </a:solidFill>
                <a:effectLst>
                  <a:outerShdw blurRad="774700" dist="228600" dir="16200000" sx="104000" sy="104000" rotWithShape="0">
                    <a:prstClr val="black">
                      <a:alpha val="40000"/>
                    </a:prstClr>
                  </a:outerShdw>
                </a:effectLst>
              </a:rPr>
              <a:t>In reality, a nuclear plant would never be replaced with renewables because solar and wind are intermittent and non-</a:t>
            </a:r>
            <a:r>
              <a:rPr lang="en-US" sz="1400" b="1" dirty="0" err="1">
                <a:solidFill>
                  <a:prstClr val="white"/>
                </a:solidFill>
                <a:effectLst>
                  <a:outerShdw blurRad="774700" dist="228600" dir="16200000" sx="104000" sy="104000" rotWithShape="0">
                    <a:prstClr val="black">
                      <a:alpha val="40000"/>
                    </a:prstClr>
                  </a:outerShdw>
                </a:effectLst>
              </a:rPr>
              <a:t>dispatchable</a:t>
            </a:r>
            <a:r>
              <a:rPr lang="en-US" sz="1400" b="1" dirty="0">
                <a:solidFill>
                  <a:prstClr val="white"/>
                </a:solidFill>
                <a:effectLst>
                  <a:outerShdw blurRad="774700" dist="228600" dir="16200000" sx="104000" sy="104000" rotWithShape="0">
                    <a:prstClr val="black">
                      <a:alpha val="40000"/>
                    </a:prstClr>
                  </a:outerShdw>
                </a:effectLst>
              </a:rPr>
              <a:t>.  Nuclear plants are </a:t>
            </a:r>
            <a:r>
              <a:rPr lang="en-US" sz="1400" b="1" dirty="0" err="1">
                <a:solidFill>
                  <a:prstClr val="white"/>
                </a:solidFill>
                <a:effectLst>
                  <a:outerShdw blurRad="774700" dist="228600" dir="16200000" sx="104000" sy="104000" rotWithShape="0">
                    <a:prstClr val="black">
                      <a:alpha val="40000"/>
                    </a:prstClr>
                  </a:outerShdw>
                </a:effectLst>
              </a:rPr>
              <a:t>dispatchable</a:t>
            </a:r>
            <a:r>
              <a:rPr lang="en-US" sz="1400" b="1" dirty="0">
                <a:solidFill>
                  <a:prstClr val="white"/>
                </a:solidFill>
                <a:effectLst>
                  <a:outerShdw blurRad="774700" dist="228600" dir="16200000" sx="104000" sy="104000" rotWithShape="0">
                    <a:prstClr val="black">
                      <a:alpha val="40000"/>
                    </a:prstClr>
                  </a:outerShdw>
                </a:effectLst>
              </a:rPr>
              <a:t> and operate 24-by-7.  </a:t>
            </a:r>
            <a:r>
              <a:rPr lang="en-US" sz="1400" b="1" dirty="0" smtClean="0">
                <a:solidFill>
                  <a:prstClr val="white"/>
                </a:solidFill>
                <a:effectLst>
                  <a:outerShdw blurRad="774700" dist="228600" dir="16200000" sx="104000" sy="104000" rotWithShape="0">
                    <a:prstClr val="black">
                      <a:alpha val="40000"/>
                    </a:prstClr>
                  </a:outerShdw>
                </a:effectLst>
              </a:rPr>
              <a:t>Prematurely retired nuclear is replaced </a:t>
            </a:r>
            <a:r>
              <a:rPr lang="en-US" sz="1400" b="1" dirty="0">
                <a:solidFill>
                  <a:prstClr val="white"/>
                </a:solidFill>
                <a:effectLst>
                  <a:outerShdw blurRad="774700" dist="228600" dir="16200000" sx="104000" sy="104000" rotWithShape="0">
                    <a:prstClr val="black">
                      <a:alpha val="40000"/>
                    </a:prstClr>
                  </a:outerShdw>
                </a:effectLst>
              </a:rPr>
              <a:t>largely by emitting generation.</a:t>
            </a:r>
          </a:p>
          <a:p>
            <a:pPr marL="285750" indent="-285750">
              <a:lnSpc>
                <a:spcPct val="95000"/>
              </a:lnSpc>
              <a:spcAft>
                <a:spcPts val="600"/>
              </a:spcAft>
              <a:buFont typeface="Arial" panose="020B0604020202020204" pitchFamily="34" charset="0"/>
              <a:buChar char="•"/>
            </a:pPr>
            <a:r>
              <a:rPr lang="en-US" sz="1400" b="1" dirty="0" smtClean="0">
                <a:solidFill>
                  <a:prstClr val="white"/>
                </a:solidFill>
                <a:effectLst>
                  <a:outerShdw blurRad="774700" dist="228600" dir="16200000" sx="104000" sy="104000" rotWithShape="0">
                    <a:prstClr val="black">
                      <a:alpha val="40000"/>
                    </a:prstClr>
                  </a:outerShdw>
                </a:effectLst>
              </a:rPr>
              <a:t>Following nuclear retirements, electricity </a:t>
            </a:r>
            <a:r>
              <a:rPr lang="en-US" sz="1400" b="1" dirty="0">
                <a:solidFill>
                  <a:prstClr val="white"/>
                </a:solidFill>
                <a:effectLst>
                  <a:outerShdw blurRad="774700" dist="228600" dir="16200000" sx="104000" sy="104000" rotWithShape="0">
                    <a:prstClr val="black">
                      <a:alpha val="40000"/>
                    </a:prstClr>
                  </a:outerShdw>
                </a:effectLst>
              </a:rPr>
              <a:t>demand is met by increased utilization of other resources such as natural gas-fired plants. </a:t>
            </a:r>
            <a:r>
              <a:rPr lang="en-US" sz="1400" b="1" dirty="0" smtClean="0">
                <a:solidFill>
                  <a:prstClr val="white"/>
                </a:solidFill>
                <a:effectLst>
                  <a:outerShdw blurRad="774700" dist="228600" dir="16200000" sx="104000" sy="104000" rotWithShape="0">
                    <a:prstClr val="black">
                      <a:alpha val="40000"/>
                    </a:prstClr>
                  </a:outerShdw>
                </a:effectLst>
              </a:rPr>
              <a:t>  While gas-fired resources are lower emitting than coal plants, they nonetheless  emit carbon and other pollutants. </a:t>
            </a:r>
            <a:endParaRPr lang="en-US" sz="1400" b="1" dirty="0">
              <a:solidFill>
                <a:prstClr val="white"/>
              </a:solidFill>
              <a:effectLst>
                <a:outerShdw blurRad="774700" dist="228600" dir="16200000" sx="104000" sy="104000" rotWithShape="0">
                  <a:prstClr val="black">
                    <a:alpha val="40000"/>
                  </a:prstClr>
                </a:outerShdw>
              </a:effectLst>
            </a:endParaRPr>
          </a:p>
        </p:txBody>
      </p:sp>
      <p:pic>
        <p:nvPicPr>
          <p:cNvPr id="26627"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0024" y="766447"/>
            <a:ext cx="8415676" cy="3574587"/>
          </a:xfrm>
          <a:prstGeom prst="rect">
            <a:avLst/>
          </a:prstGeom>
          <a:gradFill>
            <a:gsLst>
              <a:gs pos="100000">
                <a:srgbClr val="0070C0"/>
              </a:gs>
              <a:gs pos="3000">
                <a:srgbClr val="0070C0"/>
              </a:gs>
            </a:gsLst>
            <a:lin ang="0" scaled="1"/>
          </a:gradFill>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p:cNvSpPr/>
          <p:nvPr/>
        </p:nvSpPr>
        <p:spPr>
          <a:xfrm>
            <a:off x="360024" y="958334"/>
            <a:ext cx="2681696" cy="369332"/>
          </a:xfrm>
          <a:prstGeom prst="rect">
            <a:avLst/>
          </a:prstGeom>
        </p:spPr>
        <p:txBody>
          <a:bodyPr wrap="none">
            <a:spAutoFit/>
          </a:bodyPr>
          <a:lstStyle/>
          <a:p>
            <a:r>
              <a:rPr lang="en-US" dirty="0"/>
              <a:t>(billions of kilowatt-hours)</a:t>
            </a:r>
          </a:p>
        </p:txBody>
      </p:sp>
      <p:sp>
        <p:nvSpPr>
          <p:cNvPr id="11" name="Slide Number Placeholder 10"/>
          <p:cNvSpPr txBox="1">
            <a:spLocks/>
          </p:cNvSpPr>
          <p:nvPr/>
        </p:nvSpPr>
        <p:spPr>
          <a:xfrm>
            <a:off x="363538" y="6624591"/>
            <a:ext cx="342433" cy="21308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ED86176-D6A4-43D8-BE13-F18245AD9D39}" type="slidenum">
              <a:rPr lang="en-US" sz="800" smtClean="0">
                <a:solidFill>
                  <a:srgbClr val="2372B9"/>
                </a:solidFill>
              </a:rPr>
              <a:pPr/>
              <a:t>4</a:t>
            </a:fld>
            <a:endParaRPr lang="en-US" sz="800" dirty="0">
              <a:solidFill>
                <a:srgbClr val="2372B9"/>
              </a:solidFill>
            </a:endParaRPr>
          </a:p>
        </p:txBody>
      </p:sp>
    </p:spTree>
    <p:extLst>
      <p:ext uri="{BB962C8B-B14F-4D97-AF65-F5344CB8AC3E}">
        <p14:creationId xmlns:p14="http://schemas.microsoft.com/office/powerpoint/2010/main" val="25448599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38138" y="0"/>
            <a:ext cx="8412162" cy="728663"/>
          </a:xfrm>
        </p:spPr>
        <p:txBody>
          <a:bodyPr/>
          <a:lstStyle/>
          <a:p>
            <a:r>
              <a:rPr lang="en-US" altLang="en-US" dirty="0" smtClean="0"/>
              <a:t>New York Clean Energy Standard</a:t>
            </a:r>
          </a:p>
        </p:txBody>
      </p:sp>
      <p:sp>
        <p:nvSpPr>
          <p:cNvPr id="20483" name="Content Placeholder 2"/>
          <p:cNvSpPr txBox="1">
            <a:spLocks/>
          </p:cNvSpPr>
          <p:nvPr/>
        </p:nvSpPr>
        <p:spPr bwMode="auto">
          <a:xfrm>
            <a:off x="338138" y="1101436"/>
            <a:ext cx="8412162" cy="4935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85750" indent="-285750">
              <a:lnSpc>
                <a:spcPct val="95000"/>
              </a:lnSpc>
              <a:spcBef>
                <a:spcPts val="600"/>
              </a:spcBef>
              <a:defRPr sz="1600">
                <a:solidFill>
                  <a:schemeClr val="tx1"/>
                </a:solidFill>
                <a:latin typeface="Franklin Gothic Book" pitchFamily="34" charset="0"/>
              </a:defRPr>
            </a:lvl1pPr>
            <a:lvl2pPr indent="-285750">
              <a:lnSpc>
                <a:spcPct val="95000"/>
              </a:lnSpc>
              <a:spcBef>
                <a:spcPts val="300"/>
              </a:spcBef>
              <a:buFont typeface="Arial" charset="0"/>
              <a:buChar char="•"/>
              <a:defRPr sz="1600">
                <a:solidFill>
                  <a:schemeClr val="tx1"/>
                </a:solidFill>
                <a:latin typeface="Franklin Gothic Book" pitchFamily="34" charset="0"/>
              </a:defRPr>
            </a:lvl2pPr>
            <a:lvl3pPr marL="342900" indent="-171450">
              <a:lnSpc>
                <a:spcPct val="95000"/>
              </a:lnSpc>
              <a:spcBef>
                <a:spcPts val="200"/>
              </a:spcBef>
              <a:buFont typeface="Franklin Gothic Book" pitchFamily="34" charset="0"/>
              <a:buChar char="–"/>
              <a:defRPr sz="1600">
                <a:solidFill>
                  <a:schemeClr val="tx1"/>
                </a:solidFill>
                <a:latin typeface="Franklin Gothic Book" pitchFamily="34" charset="0"/>
              </a:defRPr>
            </a:lvl3pPr>
            <a:lvl4pPr marL="514350" indent="-171450">
              <a:lnSpc>
                <a:spcPct val="95000"/>
              </a:lnSpc>
              <a:spcBef>
                <a:spcPts val="100"/>
              </a:spcBef>
              <a:buFont typeface="Arial" charset="0"/>
              <a:buChar char="•"/>
              <a:defRPr sz="1600">
                <a:solidFill>
                  <a:schemeClr val="tx1"/>
                </a:solidFill>
                <a:latin typeface="Franklin Gothic Book" pitchFamily="34" charset="0"/>
              </a:defRPr>
            </a:lvl4pPr>
            <a:lvl5pPr marL="628650" indent="-114300">
              <a:lnSpc>
                <a:spcPct val="95000"/>
              </a:lnSpc>
              <a:spcBef>
                <a:spcPts val="100"/>
              </a:spcBef>
              <a:buFont typeface="Arial" charset="0"/>
              <a:buChar char="-"/>
              <a:defRPr sz="1600">
                <a:solidFill>
                  <a:schemeClr val="tx1"/>
                </a:solidFill>
                <a:latin typeface="Franklin Gothic Book" pitchFamily="34" charset="0"/>
              </a:defRPr>
            </a:lvl5pPr>
            <a:lvl6pPr marL="1085850" indent="-114300" eaLnBrk="0" fontAlgn="base" hangingPunct="0">
              <a:lnSpc>
                <a:spcPct val="95000"/>
              </a:lnSpc>
              <a:spcBef>
                <a:spcPts val="100"/>
              </a:spcBef>
              <a:spcAft>
                <a:spcPct val="0"/>
              </a:spcAft>
              <a:buFont typeface="Arial" charset="0"/>
              <a:buChar char="-"/>
              <a:defRPr sz="1600">
                <a:solidFill>
                  <a:schemeClr val="tx1"/>
                </a:solidFill>
                <a:latin typeface="Franklin Gothic Book" pitchFamily="34" charset="0"/>
              </a:defRPr>
            </a:lvl6pPr>
            <a:lvl7pPr marL="1543050" indent="-114300" eaLnBrk="0" fontAlgn="base" hangingPunct="0">
              <a:lnSpc>
                <a:spcPct val="95000"/>
              </a:lnSpc>
              <a:spcBef>
                <a:spcPts val="100"/>
              </a:spcBef>
              <a:spcAft>
                <a:spcPct val="0"/>
              </a:spcAft>
              <a:buFont typeface="Arial" charset="0"/>
              <a:buChar char="-"/>
              <a:defRPr sz="1600">
                <a:solidFill>
                  <a:schemeClr val="tx1"/>
                </a:solidFill>
                <a:latin typeface="Franklin Gothic Book" pitchFamily="34" charset="0"/>
              </a:defRPr>
            </a:lvl7pPr>
            <a:lvl8pPr marL="2000250" indent="-114300" eaLnBrk="0" fontAlgn="base" hangingPunct="0">
              <a:lnSpc>
                <a:spcPct val="95000"/>
              </a:lnSpc>
              <a:spcBef>
                <a:spcPts val="100"/>
              </a:spcBef>
              <a:spcAft>
                <a:spcPct val="0"/>
              </a:spcAft>
              <a:buFont typeface="Arial" charset="0"/>
              <a:buChar char="-"/>
              <a:defRPr sz="1600">
                <a:solidFill>
                  <a:schemeClr val="tx1"/>
                </a:solidFill>
                <a:latin typeface="Franklin Gothic Book" pitchFamily="34" charset="0"/>
              </a:defRPr>
            </a:lvl8pPr>
            <a:lvl9pPr marL="2457450" indent="-114300" eaLnBrk="0" fontAlgn="base" hangingPunct="0">
              <a:lnSpc>
                <a:spcPct val="95000"/>
              </a:lnSpc>
              <a:spcBef>
                <a:spcPts val="100"/>
              </a:spcBef>
              <a:spcAft>
                <a:spcPct val="0"/>
              </a:spcAft>
              <a:buFont typeface="Arial" charset="0"/>
              <a:buChar char="-"/>
              <a:defRPr sz="1600">
                <a:solidFill>
                  <a:schemeClr val="tx1"/>
                </a:solidFill>
                <a:latin typeface="Franklin Gothic Book" pitchFamily="34" charset="0"/>
              </a:defRPr>
            </a:lvl9pPr>
          </a:lstStyle>
          <a:p>
            <a:pPr>
              <a:lnSpc>
                <a:spcPct val="105000"/>
              </a:lnSpc>
              <a:buFontTx/>
              <a:buChar char="•"/>
              <a:defRPr/>
            </a:pPr>
            <a:r>
              <a:rPr lang="en-US" altLang="en-US" dirty="0" smtClean="0"/>
              <a:t>On August 1, 2016, the New York Public Service Commission issued its Order Adopting a Clean Energy Standard (CES).</a:t>
            </a:r>
          </a:p>
          <a:p>
            <a:pPr>
              <a:lnSpc>
                <a:spcPct val="105000"/>
              </a:lnSpc>
              <a:buFontTx/>
              <a:buChar char="•"/>
              <a:defRPr/>
            </a:pPr>
            <a:r>
              <a:rPr lang="en-US" altLang="en-US" dirty="0" smtClean="0"/>
              <a:t>The CES Order was an outgrowth of a December 2, 2015, directive from New York Governor  Cuomo to develop a Clean Energy Standard (CES) to achieve emissions reductions and renewable resource development goals.</a:t>
            </a:r>
          </a:p>
          <a:p>
            <a:pPr>
              <a:lnSpc>
                <a:spcPct val="105000"/>
              </a:lnSpc>
              <a:buFontTx/>
              <a:buChar char="•"/>
              <a:defRPr/>
            </a:pPr>
            <a:r>
              <a:rPr lang="en-US" altLang="en-US" dirty="0" smtClean="0"/>
              <a:t>General Elements of the Clean Energy Standard adopted in the CES Order</a:t>
            </a:r>
          </a:p>
          <a:p>
            <a:pPr marL="1143000" lvl="5" indent="-342900">
              <a:lnSpc>
                <a:spcPct val="105000"/>
              </a:lnSpc>
              <a:buFont typeface="+mj-lt"/>
              <a:buAutoNum type="arabicPeriod"/>
              <a:defRPr/>
            </a:pPr>
            <a:r>
              <a:rPr lang="en-US" altLang="en-US" dirty="0" smtClean="0"/>
              <a:t>Adopts the goal that 50% of NY electricity needs be satisfied through renewables by 2030.    </a:t>
            </a:r>
          </a:p>
          <a:p>
            <a:pPr marL="1143000" lvl="5" indent="-342900">
              <a:lnSpc>
                <a:spcPct val="105000"/>
              </a:lnSpc>
              <a:buFont typeface="+mj-lt"/>
              <a:buAutoNum type="arabicPeriod"/>
              <a:defRPr/>
            </a:pPr>
            <a:r>
              <a:rPr lang="en-US" altLang="en-US" dirty="0" smtClean="0"/>
              <a:t>Adopts a Renewable Energy Standard requiring </a:t>
            </a:r>
          </a:p>
          <a:p>
            <a:pPr marL="1600200" lvl="6" indent="-342900">
              <a:lnSpc>
                <a:spcPct val="105000"/>
              </a:lnSpc>
              <a:defRPr/>
            </a:pPr>
            <a:r>
              <a:rPr lang="en-US" altLang="en-US" dirty="0" smtClean="0"/>
              <a:t>Load serving entities to invest in new renewables (Tier 1) and </a:t>
            </a:r>
          </a:p>
          <a:p>
            <a:pPr marL="1600200" lvl="6" indent="-342900">
              <a:lnSpc>
                <a:spcPct val="105000"/>
              </a:lnSpc>
              <a:defRPr/>
            </a:pPr>
            <a:r>
              <a:rPr lang="en-US" altLang="en-US" dirty="0" smtClean="0"/>
              <a:t>Distribution utilities to continue investing in existing renewables (Tier 2).</a:t>
            </a:r>
          </a:p>
          <a:p>
            <a:pPr marL="1143000" lvl="5" indent="-342900">
              <a:lnSpc>
                <a:spcPct val="105000"/>
              </a:lnSpc>
              <a:buFont typeface="+mj-lt"/>
              <a:buAutoNum type="arabicPeriod"/>
              <a:defRPr/>
            </a:pPr>
            <a:r>
              <a:rPr lang="en-US" altLang="en-US" dirty="0" smtClean="0"/>
              <a:t>Adopts a Zero Emissions Credit program (Tier 3) requiring LSEs to invest in preserving existing at-risk nuclear zero-emissions attributes.</a:t>
            </a:r>
          </a:p>
          <a:p>
            <a:pPr marL="1600200" lvl="6" indent="-342900">
              <a:lnSpc>
                <a:spcPct val="105000"/>
              </a:lnSpc>
              <a:defRPr/>
            </a:pPr>
            <a:r>
              <a:rPr lang="en-US" altLang="en-US" dirty="0" smtClean="0"/>
              <a:t>The carbon-free benefits of nuclear zero-emissions attributes contribute to NY’s comprehensive goal to reduce greenhouse gas emissions by 40% by 2030, but do not count towards the goal of 50% renewables by 2030. </a:t>
            </a:r>
          </a:p>
          <a:p>
            <a:pPr marL="1143000" lvl="5" indent="-342900">
              <a:lnSpc>
                <a:spcPct val="105000"/>
              </a:lnSpc>
              <a:buFont typeface="+mj-lt"/>
              <a:buAutoNum type="arabicPeriod"/>
              <a:defRPr/>
            </a:pPr>
            <a:endParaRPr lang="en-US" altLang="en-US" dirty="0" smtClean="0"/>
          </a:p>
          <a:p>
            <a:pPr>
              <a:lnSpc>
                <a:spcPct val="105000"/>
              </a:lnSpc>
              <a:buFontTx/>
              <a:buChar char="•"/>
              <a:defRPr/>
            </a:pPr>
            <a:endParaRPr lang="en-US" altLang="en-US" dirty="0" smtClean="0"/>
          </a:p>
        </p:txBody>
      </p:sp>
      <p:sp>
        <p:nvSpPr>
          <p:cNvPr id="4" name="Slide Number Placeholder 10"/>
          <p:cNvSpPr>
            <a:spLocks noGrp="1"/>
          </p:cNvSpPr>
          <p:nvPr>
            <p:ph type="sldNum" sz="quarter" idx="12"/>
          </p:nvPr>
        </p:nvSpPr>
        <p:spPr>
          <a:xfrm>
            <a:off x="363538" y="6624591"/>
            <a:ext cx="342433" cy="213088"/>
          </a:xfrm>
        </p:spPr>
        <p:txBody>
          <a:bodyPr/>
          <a:lstStyle/>
          <a:p>
            <a:fld id="{2ED86176-D6A4-43D8-BE13-F18245AD9D39}" type="slidenum">
              <a:rPr lang="en-US" smtClean="0">
                <a:solidFill>
                  <a:srgbClr val="2372B9"/>
                </a:solidFill>
              </a:rPr>
              <a:pPr/>
              <a:t>5</a:t>
            </a:fld>
            <a:endParaRPr lang="en-US" dirty="0">
              <a:solidFill>
                <a:srgbClr val="2372B9"/>
              </a:solidFill>
            </a:endParaRPr>
          </a:p>
        </p:txBody>
      </p:sp>
    </p:spTree>
    <p:extLst>
      <p:ext uri="{BB962C8B-B14F-4D97-AF65-F5344CB8AC3E}">
        <p14:creationId xmlns:p14="http://schemas.microsoft.com/office/powerpoint/2010/main" val="7915368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en-US" dirty="0" smtClean="0"/>
              <a:t>New York Zero Emission Credit Program</a:t>
            </a:r>
            <a:endParaRPr lang="en-US" dirty="0"/>
          </a:p>
        </p:txBody>
      </p:sp>
      <p:sp>
        <p:nvSpPr>
          <p:cNvPr id="25603" name="Content Placeholder 3"/>
          <p:cNvSpPr>
            <a:spLocks noGrp="1"/>
          </p:cNvSpPr>
          <p:nvPr>
            <p:ph idx="1"/>
          </p:nvPr>
        </p:nvSpPr>
        <p:spPr>
          <a:xfrm>
            <a:off x="363538" y="852055"/>
            <a:ext cx="8412162" cy="5550333"/>
          </a:xfrm>
        </p:spPr>
        <p:txBody>
          <a:bodyPr/>
          <a:lstStyle/>
          <a:p>
            <a:pPr marL="285750" indent="-285750">
              <a:buFontTx/>
              <a:buChar char="•"/>
              <a:defRPr/>
            </a:pPr>
            <a:r>
              <a:rPr lang="en-US" altLang="en-US" u="sng" dirty="0" smtClean="0"/>
              <a:t>Purpose of ZEC Program </a:t>
            </a:r>
            <a:endParaRPr lang="en-US" altLang="en-US" dirty="0" smtClean="0"/>
          </a:p>
          <a:p>
            <a:pPr marL="457200" lvl="4" indent="0">
              <a:buFont typeface="Arial" charset="0"/>
              <a:buNone/>
              <a:defRPr/>
            </a:pPr>
            <a:r>
              <a:rPr lang="en-US" altLang="en-US" dirty="0" smtClean="0"/>
              <a:t>“The intent of the ZEC program is to preserve the zero-emissions attribute benefits of the [nuclear] facilities to prevent backsliding in the State's carbon reduction performance that likely could not be avoided in any other way.”</a:t>
            </a:r>
          </a:p>
          <a:p>
            <a:pPr marL="285750" indent="-285750">
              <a:buFontTx/>
              <a:buChar char="•"/>
              <a:defRPr/>
            </a:pPr>
            <a:r>
              <a:rPr lang="en-US" altLang="en-US" u="sng" dirty="0" smtClean="0"/>
              <a:t>General Structure</a:t>
            </a:r>
          </a:p>
          <a:p>
            <a:pPr marL="685800" lvl="2" indent="-342900">
              <a:defRPr/>
            </a:pPr>
            <a:r>
              <a:rPr lang="en-US" altLang="en-US" dirty="0" smtClean="0"/>
              <a:t>Builds on well-established REC programs to “properly value[]” the “emission-free attributes from eligible operating nuclear generating plants.”</a:t>
            </a:r>
          </a:p>
          <a:p>
            <a:pPr marL="685800" lvl="2" indent="-342900">
              <a:defRPr/>
            </a:pPr>
            <a:r>
              <a:rPr lang="en-US" altLang="en-US" dirty="0" smtClean="0"/>
              <a:t>A ZEC reflects “the zero-emissions attributes of one megawatt-hour of electricity production by an eligible Zero Carbon Electric Generating Facility which credit is purchased by NYSERDA or a Load Serving Entity to reduce carbon consumption by retail electric consumers in New York State.”</a:t>
            </a:r>
          </a:p>
          <a:p>
            <a:pPr marL="685800" lvl="2" indent="-342900">
              <a:defRPr/>
            </a:pPr>
            <a:r>
              <a:rPr lang="en-US" altLang="en-US" dirty="0" smtClean="0"/>
              <a:t>ZECs will be sold by eligible generators to NYSERDA, and all LSEs will be required to purchase ZECs from NYSERDA annually in proportion to their load ratio share.</a:t>
            </a:r>
          </a:p>
          <a:p>
            <a:pPr marL="685800" lvl="2" indent="-342900">
              <a:defRPr/>
            </a:pPr>
            <a:r>
              <a:rPr lang="en-US" altLang="en-US" dirty="0" smtClean="0"/>
              <a:t>Contract term: 12 years, made up of six two-year tranches.</a:t>
            </a:r>
          </a:p>
          <a:p>
            <a:pPr marL="685800" lvl="2" indent="-342900">
              <a:defRPr/>
            </a:pPr>
            <a:r>
              <a:rPr lang="en-US" altLang="en-US" dirty="0" smtClean="0"/>
              <a:t>Program designed to accommodate future federal zero emissions programs.</a:t>
            </a:r>
          </a:p>
          <a:p>
            <a:pPr marL="342900" lvl="3" indent="-342900">
              <a:spcBef>
                <a:spcPts val="600"/>
              </a:spcBef>
              <a:defRPr/>
            </a:pPr>
            <a:r>
              <a:rPr lang="en-US" altLang="en-US" u="sng" dirty="0" smtClean="0"/>
              <a:t>Eligibility Requirements:  Finding of “Public Necessity” to preserve zero-emissions attributes</a:t>
            </a:r>
            <a:endParaRPr lang="en-US" altLang="en-US" dirty="0" smtClean="0"/>
          </a:p>
          <a:p>
            <a:pPr marL="685800" lvl="2" indent="-342900">
              <a:defRPr/>
            </a:pPr>
            <a:r>
              <a:rPr lang="en-US" altLang="en-US" dirty="0" smtClean="0"/>
              <a:t>Verifiable historic contribution of facility to NY clean energy resource mix.  </a:t>
            </a:r>
          </a:p>
          <a:p>
            <a:pPr marL="685800" lvl="2" indent="-342900">
              <a:defRPr/>
            </a:pPr>
            <a:r>
              <a:rPr lang="en-US" altLang="en-US" dirty="0" smtClean="0"/>
              <a:t>Wholesale revenues inadequate to preserve the zero-emission attributes. </a:t>
            </a:r>
          </a:p>
          <a:p>
            <a:pPr marL="685800" lvl="2" indent="-342900">
              <a:defRPr/>
            </a:pPr>
            <a:r>
              <a:rPr lang="en-US" altLang="en-US" dirty="0" smtClean="0"/>
              <a:t>Costs and benefits relevant to other alternatives.</a:t>
            </a:r>
          </a:p>
          <a:p>
            <a:pPr marL="685800" lvl="2" indent="-342900">
              <a:defRPr/>
            </a:pPr>
            <a:r>
              <a:rPr lang="en-US" altLang="en-US" dirty="0" smtClean="0"/>
              <a:t>Ratepayer impact &amp; public interest.</a:t>
            </a:r>
          </a:p>
          <a:p>
            <a:pPr marL="685800" lvl="2" indent="-342900">
              <a:defRPr/>
            </a:pPr>
            <a:r>
              <a:rPr lang="en-US" altLang="en-US" dirty="0" smtClean="0"/>
              <a:t>Ginna, Nine Mile Point, and FitzPatrick found eligible for first tranche; other nuclear potentially eligible for future tranches.</a:t>
            </a:r>
          </a:p>
          <a:p>
            <a:pPr>
              <a:defRPr/>
            </a:pPr>
            <a:fld id="{37D63249-9B28-4242-9808-79CE66A73911}" type="slidenum">
              <a:rPr lang="en-US" altLang="en-US" sz="800" smtClean="0">
                <a:solidFill>
                  <a:srgbClr val="2372B9"/>
                </a:solidFill>
              </a:rPr>
              <a:t>6</a:t>
            </a:fld>
            <a:endParaRPr lang="en-US" altLang="en-US" sz="800" dirty="0" smtClean="0">
              <a:solidFill>
                <a:srgbClr val="2372B9"/>
              </a:solidFill>
            </a:endParaRPr>
          </a:p>
        </p:txBody>
      </p:sp>
    </p:spTree>
    <p:extLst>
      <p:ext uri="{BB962C8B-B14F-4D97-AF65-F5344CB8AC3E}">
        <p14:creationId xmlns:p14="http://schemas.microsoft.com/office/powerpoint/2010/main" val="22016643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en-US" dirty="0"/>
              <a:t>New York </a:t>
            </a:r>
            <a:r>
              <a:rPr lang="en-US" altLang="en-US" dirty="0" smtClean="0"/>
              <a:t>ZEC Pricing Mechanism</a:t>
            </a:r>
            <a:endParaRPr lang="en-US" dirty="0"/>
          </a:p>
        </p:txBody>
      </p:sp>
      <p:sp>
        <p:nvSpPr>
          <p:cNvPr id="3" name="Content Placeholder 2"/>
          <p:cNvSpPr>
            <a:spLocks noGrp="1"/>
          </p:cNvSpPr>
          <p:nvPr>
            <p:ph idx="1"/>
          </p:nvPr>
        </p:nvSpPr>
        <p:spPr/>
        <p:txBody>
          <a:bodyPr/>
          <a:lstStyle/>
          <a:p>
            <a:pPr lvl="1">
              <a:spcBef>
                <a:spcPts val="600"/>
              </a:spcBef>
              <a:defRPr/>
            </a:pPr>
            <a:r>
              <a:rPr lang="en-US" altLang="en-US" u="sng" dirty="0" smtClean="0"/>
              <a:t>Overview</a:t>
            </a:r>
          </a:p>
          <a:p>
            <a:pPr marL="747713" lvl="2" indent="-400050">
              <a:spcBef>
                <a:spcPts val="600"/>
              </a:spcBef>
              <a:defRPr/>
            </a:pPr>
            <a:r>
              <a:rPr lang="en-US" altLang="en-US" dirty="0" smtClean="0"/>
              <a:t>Value </a:t>
            </a:r>
            <a:r>
              <a:rPr lang="en-US" altLang="en-US" dirty="0"/>
              <a:t>based on social cost of </a:t>
            </a:r>
            <a:r>
              <a:rPr lang="en-US" altLang="en-US" dirty="0" smtClean="0"/>
              <a:t>carbon by USIWG, </a:t>
            </a:r>
            <a:r>
              <a:rPr lang="en-US" altLang="en-US" dirty="0"/>
              <a:t>but can be adjusted </a:t>
            </a:r>
            <a:r>
              <a:rPr lang="en-US" altLang="en-US" dirty="0" smtClean="0"/>
              <a:t>downward after first two years </a:t>
            </a:r>
            <a:r>
              <a:rPr lang="en-US" altLang="en-US" dirty="0"/>
              <a:t>to account for forecasted increases in energy and capacity prices, thereby protecting consumers if electricity prices are forecasted to </a:t>
            </a:r>
            <a:r>
              <a:rPr lang="en-US" altLang="en-US" dirty="0" smtClean="0"/>
              <a:t>rise.</a:t>
            </a:r>
            <a:endParaRPr lang="en-US" altLang="en-US" dirty="0"/>
          </a:p>
          <a:p>
            <a:pPr lvl="1">
              <a:spcBef>
                <a:spcPts val="600"/>
              </a:spcBef>
              <a:defRPr/>
            </a:pPr>
            <a:r>
              <a:rPr lang="en-US" u="sng" dirty="0" smtClean="0"/>
              <a:t>ZEC Formula</a:t>
            </a:r>
          </a:p>
          <a:p>
            <a:pPr marL="0" lvl="1" indent="0" algn="ctr">
              <a:spcBef>
                <a:spcPts val="600"/>
              </a:spcBef>
              <a:buFont typeface="Arial" charset="0"/>
              <a:buNone/>
              <a:defRPr/>
            </a:pPr>
            <a:r>
              <a:rPr lang="en-US" dirty="0" smtClean="0"/>
              <a:t>SCC – (Baseline RGGI Effect) – (Energy + Capacity Forecast in Excess of $39/MWh)</a:t>
            </a:r>
          </a:p>
          <a:p>
            <a:pPr lvl="1">
              <a:spcBef>
                <a:spcPts val="600"/>
              </a:spcBef>
              <a:buFont typeface="Arial" panose="020B0604020202020204" pitchFamily="34" charset="0"/>
              <a:buChar char="•"/>
              <a:defRPr/>
            </a:pPr>
            <a:r>
              <a:rPr lang="en-US" u="sng" dirty="0" smtClean="0"/>
              <a:t>Elements of Formula</a:t>
            </a:r>
            <a:endParaRPr lang="en-US" dirty="0" smtClean="0"/>
          </a:p>
          <a:p>
            <a:pPr marL="747713" lvl="2" indent="-404813">
              <a:spcBef>
                <a:spcPts val="600"/>
              </a:spcBef>
              <a:defRPr/>
            </a:pPr>
            <a:r>
              <a:rPr lang="en-US" dirty="0" smtClean="0"/>
              <a:t>SCC is based on values developed by USIWG in 2015 and escalates over six, two-year tranches.</a:t>
            </a:r>
          </a:p>
          <a:p>
            <a:pPr marL="747713" lvl="2" indent="-404813">
              <a:spcBef>
                <a:spcPts val="600"/>
              </a:spcBef>
              <a:defRPr/>
            </a:pPr>
            <a:r>
              <a:rPr lang="en-US" dirty="0" smtClean="0"/>
              <a:t>Baseline RGGI Effect is intended to avoid double counting RGGI and is set for all tranches at $10.41/short ton.</a:t>
            </a:r>
          </a:p>
          <a:p>
            <a:pPr marL="747713" lvl="2" indent="-404813">
              <a:spcBef>
                <a:spcPts val="600"/>
              </a:spcBef>
              <a:defRPr/>
            </a:pPr>
            <a:r>
              <a:rPr lang="en-US" dirty="0" smtClean="0"/>
              <a:t>The Forecast Energy &amp; Capacity Price Change Adjustment can reduce the ZEC price below the SCC if energy and capacity prices are forecasted to rise above $39/MWh. Energy forecasts are based on ICE futures for NYISO Zone A.  Capacity forecasts are based on NYMEX futures for rest-of-state.</a:t>
            </a:r>
            <a:endParaRPr lang="en-US" b="1" dirty="0" smtClean="0"/>
          </a:p>
          <a:p>
            <a:pPr lvl="1">
              <a:spcBef>
                <a:spcPts val="600"/>
              </a:spcBef>
              <a:defRPr/>
            </a:pPr>
            <a:r>
              <a:rPr lang="en-US" u="sng" dirty="0" smtClean="0"/>
              <a:t>ZEC Price</a:t>
            </a:r>
            <a:r>
              <a:rPr lang="en-US" dirty="0" smtClean="0"/>
              <a:t> -- $17.48/MWh for first two-year tranche.</a:t>
            </a:r>
          </a:p>
          <a:p>
            <a:pPr lvl="1">
              <a:spcBef>
                <a:spcPts val="600"/>
              </a:spcBef>
              <a:defRPr/>
            </a:pPr>
            <a:r>
              <a:rPr lang="en-US" u="sng" dirty="0"/>
              <a:t>ZEC </a:t>
            </a:r>
            <a:r>
              <a:rPr lang="en-US" u="sng" dirty="0" smtClean="0"/>
              <a:t>Value</a:t>
            </a:r>
            <a:r>
              <a:rPr lang="en-US" dirty="0" smtClean="0"/>
              <a:t> – </a:t>
            </a:r>
            <a:r>
              <a:rPr lang="en-US" altLang="en-US" dirty="0" smtClean="0"/>
              <a:t>ZEC necessarily cost justified based on the carbon benefit alone. </a:t>
            </a:r>
            <a:endParaRPr lang="en-US" altLang="en-US" dirty="0"/>
          </a:p>
          <a:p>
            <a:pPr lvl="1">
              <a:spcBef>
                <a:spcPts val="600"/>
              </a:spcBef>
              <a:defRPr/>
            </a:pPr>
            <a:endParaRPr lang="en-US" dirty="0" smtClean="0"/>
          </a:p>
          <a:p>
            <a:pPr>
              <a:defRPr/>
            </a:pPr>
            <a:endParaRPr lang="en-US" dirty="0"/>
          </a:p>
        </p:txBody>
      </p:sp>
      <p:sp>
        <p:nvSpPr>
          <p:cNvPr id="4" name="Rectangle 3"/>
          <p:cNvSpPr/>
          <p:nvPr/>
        </p:nvSpPr>
        <p:spPr>
          <a:xfrm>
            <a:off x="238274" y="6554800"/>
            <a:ext cx="306494" cy="215444"/>
          </a:xfrm>
          <a:prstGeom prst="rect">
            <a:avLst/>
          </a:prstGeom>
        </p:spPr>
        <p:txBody>
          <a:bodyPr wrap="none">
            <a:spAutoFit/>
          </a:bodyPr>
          <a:lstStyle/>
          <a:p>
            <a:pPr>
              <a:defRPr/>
            </a:pPr>
            <a:fld id="{37D63249-9B28-4242-9808-79CE66A73911}" type="slidenum">
              <a:rPr lang="en-US" altLang="en-US" sz="800">
                <a:solidFill>
                  <a:srgbClr val="2372B9"/>
                </a:solidFill>
              </a:rPr>
              <a:pPr>
                <a:defRPr/>
              </a:pPr>
              <a:t>7</a:t>
            </a:fld>
            <a:endParaRPr lang="en-US" altLang="en-US" sz="800" dirty="0">
              <a:solidFill>
                <a:srgbClr val="2372B9"/>
              </a:solidFill>
            </a:endParaRPr>
          </a:p>
        </p:txBody>
      </p:sp>
    </p:spTree>
    <p:extLst>
      <p:ext uri="{BB962C8B-B14F-4D97-AF65-F5344CB8AC3E}">
        <p14:creationId xmlns:p14="http://schemas.microsoft.com/office/powerpoint/2010/main" val="39795086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225" y="0"/>
            <a:ext cx="8412163" cy="728663"/>
          </a:xfrm>
        </p:spPr>
        <p:txBody>
          <a:bodyPr/>
          <a:lstStyle/>
          <a:p>
            <a:pPr>
              <a:defRPr/>
            </a:pPr>
            <a:r>
              <a:rPr lang="en-US" dirty="0" smtClean="0"/>
              <a:t>Illustration of ZEC Pricing</a:t>
            </a:r>
            <a:endParaRPr lang="en-US" dirty="0"/>
          </a:p>
        </p:txBody>
      </p:sp>
      <p:sp>
        <p:nvSpPr>
          <p:cNvPr id="23555" name="Content Placeholder 2"/>
          <p:cNvSpPr>
            <a:spLocks noGrp="1"/>
          </p:cNvSpPr>
          <p:nvPr>
            <p:ph idx="1"/>
          </p:nvPr>
        </p:nvSpPr>
        <p:spPr>
          <a:xfrm>
            <a:off x="338138" y="838200"/>
            <a:ext cx="8304212" cy="166688"/>
          </a:xfrm>
        </p:spPr>
        <p:txBody>
          <a:bodyPr/>
          <a:lstStyle/>
          <a:p>
            <a:pPr marL="285750" indent="-285750">
              <a:buFontTx/>
              <a:buChar char="•"/>
            </a:pPr>
            <a:endParaRPr lang="en-US" altLang="en-US" sz="1400" smtClean="0"/>
          </a:p>
        </p:txBody>
      </p:sp>
      <p:graphicFrame>
        <p:nvGraphicFramePr>
          <p:cNvPr id="5" name="Content Placeholder 4"/>
          <p:cNvGraphicFramePr>
            <a:graphicFrameLocks/>
          </p:cNvGraphicFramePr>
          <p:nvPr/>
        </p:nvGraphicFramePr>
        <p:xfrm>
          <a:off x="322263" y="1000125"/>
          <a:ext cx="8532812" cy="4513306"/>
        </p:xfrm>
        <a:graphic>
          <a:graphicData uri="http://schemas.openxmlformats.org/drawingml/2006/table">
            <a:tbl>
              <a:tblPr firstRow="1" bandRow="1">
                <a:tableStyleId>{5940675A-B579-460E-94D1-54222C63F5DA}</a:tableStyleId>
              </a:tblPr>
              <a:tblGrid>
                <a:gridCol w="1090919"/>
                <a:gridCol w="1385477"/>
                <a:gridCol w="1543619"/>
                <a:gridCol w="1761131"/>
                <a:gridCol w="1375833"/>
                <a:gridCol w="1375833"/>
              </a:tblGrid>
              <a:tr h="672882">
                <a:tc>
                  <a:txBody>
                    <a:bodyPr/>
                    <a:lstStyle/>
                    <a:p>
                      <a:r>
                        <a:rPr lang="en-US" sz="1200" dirty="0" smtClean="0">
                          <a:solidFill>
                            <a:schemeClr val="bg1"/>
                          </a:solidFill>
                        </a:rPr>
                        <a:t>(Illustrative)</a:t>
                      </a:r>
                      <a:endParaRPr lang="en-US" sz="1200" dirty="0">
                        <a:solidFill>
                          <a:schemeClr val="bg1"/>
                        </a:solidFill>
                      </a:endParaRPr>
                    </a:p>
                  </a:txBody>
                  <a:tcPr marL="91441" marR="91441" marT="45718" marB="45718">
                    <a:solidFill>
                      <a:schemeClr val="accent3"/>
                    </a:solidFill>
                  </a:tcPr>
                </a:tc>
                <a:tc>
                  <a:txBody>
                    <a:bodyPr/>
                    <a:lstStyle/>
                    <a:p>
                      <a:pPr algn="ctr"/>
                      <a:r>
                        <a:rPr lang="en-US" sz="1200" baseline="0" dirty="0" smtClean="0">
                          <a:solidFill>
                            <a:schemeClr val="bg1"/>
                          </a:solidFill>
                        </a:rPr>
                        <a:t>Upstate ZEC Price based on SCC ($/MWh)</a:t>
                      </a:r>
                      <a:endParaRPr lang="en-US" sz="1200" dirty="0">
                        <a:solidFill>
                          <a:schemeClr val="bg1"/>
                        </a:solidFill>
                      </a:endParaRPr>
                    </a:p>
                  </a:txBody>
                  <a:tcPr marL="91441" marR="91441" marT="45718" marB="45718">
                    <a:solidFill>
                      <a:schemeClr val="accent3"/>
                    </a:solidFill>
                  </a:tcPr>
                </a:tc>
                <a:tc>
                  <a:txBody>
                    <a:bodyPr/>
                    <a:lstStyle/>
                    <a:p>
                      <a:pPr algn="ctr"/>
                      <a:r>
                        <a:rPr lang="en-US" sz="1200" dirty="0" smtClean="0">
                          <a:solidFill>
                            <a:schemeClr val="bg1"/>
                          </a:solidFill>
                        </a:rPr>
                        <a:t>Zone A Reference Price </a:t>
                      </a:r>
                      <a:r>
                        <a:rPr lang="en-US" sz="1200" baseline="0" dirty="0" smtClean="0">
                          <a:solidFill>
                            <a:schemeClr val="bg1"/>
                          </a:solidFill>
                        </a:rPr>
                        <a:t>($/MWh)</a:t>
                      </a:r>
                      <a:endParaRPr lang="en-US" sz="1200" dirty="0">
                        <a:solidFill>
                          <a:schemeClr val="bg1"/>
                        </a:solidFill>
                      </a:endParaRPr>
                    </a:p>
                  </a:txBody>
                  <a:tcPr marL="91441" marR="91441" marT="45718" marB="45718">
                    <a:solidFill>
                      <a:schemeClr val="accent3"/>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bg1"/>
                          </a:solidFill>
                        </a:rPr>
                        <a:t>Forecast Zone A Energy plus ROS Capacity Price ($/MWh)</a:t>
                      </a:r>
                    </a:p>
                  </a:txBody>
                  <a:tcPr marL="91441" marR="91441" marT="45718" marB="45718">
                    <a:solidFill>
                      <a:schemeClr val="accent3"/>
                    </a:solidFill>
                  </a:tcPr>
                </a:tc>
                <a:tc>
                  <a:txBody>
                    <a:bodyPr/>
                    <a:lstStyle/>
                    <a:p>
                      <a:pPr algn="ctr"/>
                      <a:r>
                        <a:rPr lang="en-US" sz="1200" dirty="0" smtClean="0">
                          <a:solidFill>
                            <a:schemeClr val="bg1"/>
                          </a:solidFill>
                        </a:rPr>
                        <a:t>Zone A Reference</a:t>
                      </a:r>
                      <a:r>
                        <a:rPr lang="en-US" sz="1200" baseline="0" dirty="0" smtClean="0">
                          <a:solidFill>
                            <a:schemeClr val="bg1"/>
                          </a:solidFill>
                        </a:rPr>
                        <a:t> Price </a:t>
                      </a:r>
                      <a:r>
                        <a:rPr lang="en-US" sz="1200" dirty="0" smtClean="0">
                          <a:solidFill>
                            <a:schemeClr val="bg1"/>
                          </a:solidFill>
                        </a:rPr>
                        <a:t>minus Forecast ($/MWh)</a:t>
                      </a:r>
                      <a:endParaRPr lang="en-US" sz="1200" dirty="0">
                        <a:solidFill>
                          <a:schemeClr val="bg1"/>
                        </a:solidFill>
                      </a:endParaRPr>
                    </a:p>
                  </a:txBody>
                  <a:tcPr marL="91441" marR="91441" marT="45718" marB="45718">
                    <a:solidFill>
                      <a:schemeClr val="accent3"/>
                    </a:solidFill>
                  </a:tcPr>
                </a:tc>
                <a:tc>
                  <a:txBody>
                    <a:bodyPr/>
                    <a:lstStyle/>
                    <a:p>
                      <a:pPr algn="ctr"/>
                      <a:r>
                        <a:rPr lang="en-US" sz="1200" dirty="0" smtClean="0">
                          <a:solidFill>
                            <a:schemeClr val="bg1"/>
                          </a:solidFill>
                        </a:rPr>
                        <a:t>Resulting Upstate ZEC</a:t>
                      </a:r>
                      <a:r>
                        <a:rPr lang="en-US" sz="1200" baseline="0" dirty="0" smtClean="0">
                          <a:solidFill>
                            <a:schemeClr val="bg1"/>
                          </a:solidFill>
                        </a:rPr>
                        <a:t> price ($/MWh)</a:t>
                      </a:r>
                      <a:endParaRPr lang="en-US" sz="1200" dirty="0">
                        <a:solidFill>
                          <a:schemeClr val="bg1"/>
                        </a:solidFill>
                      </a:endParaRPr>
                    </a:p>
                  </a:txBody>
                  <a:tcPr marL="91441" marR="91441" marT="45718" marB="45718">
                    <a:solidFill>
                      <a:schemeClr val="accent3"/>
                    </a:solidFill>
                  </a:tcPr>
                </a:tc>
              </a:tr>
              <a:tr h="274313">
                <a:tc gridSpan="6">
                  <a:txBody>
                    <a:bodyPr/>
                    <a:lstStyle/>
                    <a:p>
                      <a:r>
                        <a:rPr lang="en-US" sz="1200" dirty="0" smtClean="0"/>
                        <a:t> Example 1: Market prices increase</a:t>
                      </a:r>
                      <a:r>
                        <a:rPr lang="en-US" sz="1200" baseline="0" dirty="0" smtClean="0"/>
                        <a:t> per price forecast used in DPS staff Cost Study</a:t>
                      </a:r>
                      <a:endParaRPr lang="en-US" sz="1200" dirty="0"/>
                    </a:p>
                  </a:txBody>
                  <a:tcPr marL="91441" marR="91441" marT="45718" marB="45718"/>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ctr"/>
                      <a:endParaRPr lang="en-US" sz="1200" dirty="0"/>
                    </a:p>
                  </a:txBody>
                  <a:tcPr/>
                </a:tc>
                <a:tc hMerge="1">
                  <a:txBody>
                    <a:bodyPr/>
                    <a:lstStyle/>
                    <a:p>
                      <a:pPr algn="ctr"/>
                      <a:endParaRPr lang="en-US" sz="1200" dirty="0"/>
                    </a:p>
                  </a:txBody>
                  <a:tcPr/>
                </a:tc>
              </a:tr>
              <a:tr h="274313">
                <a:tc>
                  <a:txBody>
                    <a:bodyPr/>
                    <a:lstStyle/>
                    <a:p>
                      <a:r>
                        <a:rPr lang="en-US" sz="1200" dirty="0" smtClean="0"/>
                        <a:t>4/17</a:t>
                      </a:r>
                      <a:r>
                        <a:rPr lang="en-US" sz="1200" baseline="0" dirty="0" smtClean="0"/>
                        <a:t> – 3/19</a:t>
                      </a:r>
                      <a:endParaRPr lang="en-US" sz="1200" dirty="0"/>
                    </a:p>
                  </a:txBody>
                  <a:tcPr marL="91441" marR="91441" marT="45718" marB="45718"/>
                </a:tc>
                <a:tc>
                  <a:txBody>
                    <a:bodyPr/>
                    <a:lstStyle/>
                    <a:p>
                      <a:pPr algn="ctr"/>
                      <a:r>
                        <a:rPr lang="en-US" sz="1200" dirty="0" smtClean="0"/>
                        <a:t>$17.48</a:t>
                      </a:r>
                      <a:endParaRPr lang="en-US" sz="1200" dirty="0"/>
                    </a:p>
                  </a:txBody>
                  <a:tcPr marL="91441" marR="91441" marT="45718" marB="45718"/>
                </a:tc>
                <a:tc>
                  <a:txBody>
                    <a:bodyPr/>
                    <a:lstStyle/>
                    <a:p>
                      <a:pPr algn="ctr"/>
                      <a:r>
                        <a:rPr lang="en-US" sz="1200" dirty="0" smtClean="0"/>
                        <a:t>NA</a:t>
                      </a:r>
                      <a:endParaRPr lang="en-US" sz="1200" dirty="0"/>
                    </a:p>
                  </a:txBody>
                  <a:tcPr marL="91441" marR="91441" marT="45718" marB="45718"/>
                </a:tc>
                <a:tc>
                  <a:txBody>
                    <a:bodyPr/>
                    <a:lstStyle/>
                    <a:p>
                      <a:pPr algn="ctr"/>
                      <a:r>
                        <a:rPr lang="en-US" sz="1200" dirty="0" smtClean="0"/>
                        <a:t>NA</a:t>
                      </a:r>
                      <a:endParaRPr lang="en-US" sz="1200" dirty="0"/>
                    </a:p>
                  </a:txBody>
                  <a:tcPr marL="91441" marR="91441" marT="45718" marB="45718"/>
                </a:tc>
                <a:tc>
                  <a:txBody>
                    <a:bodyPr/>
                    <a:lstStyle/>
                    <a:p>
                      <a:pPr algn="ctr"/>
                      <a:r>
                        <a:rPr lang="en-US" sz="1200" dirty="0" smtClean="0"/>
                        <a:t>NA</a:t>
                      </a:r>
                      <a:endParaRPr lang="en-US" sz="1200" dirty="0"/>
                    </a:p>
                  </a:txBody>
                  <a:tcPr marL="91441" marR="91441" marT="45718" marB="45718"/>
                </a:tc>
                <a:tc>
                  <a:txBody>
                    <a:bodyPr/>
                    <a:lstStyle/>
                    <a:p>
                      <a:pPr algn="ctr"/>
                      <a:r>
                        <a:rPr lang="en-US" sz="1200" dirty="0" smtClean="0"/>
                        <a:t>$17.48</a:t>
                      </a:r>
                      <a:endParaRPr lang="en-US" sz="1200" dirty="0"/>
                    </a:p>
                  </a:txBody>
                  <a:tcPr marL="91441" marR="91441" marT="45718" marB="45718"/>
                </a:tc>
              </a:tr>
              <a:tr h="274313">
                <a:tc>
                  <a:txBody>
                    <a:bodyPr/>
                    <a:lstStyle/>
                    <a:p>
                      <a:r>
                        <a:rPr lang="en-US" sz="1200" dirty="0" smtClean="0"/>
                        <a:t>3/19 – 3/21</a:t>
                      </a:r>
                      <a:endParaRPr lang="en-US" sz="1200" dirty="0"/>
                    </a:p>
                  </a:txBody>
                  <a:tcPr marL="91441" marR="91441" marT="45718" marB="45718"/>
                </a:tc>
                <a:tc>
                  <a:txBody>
                    <a:bodyPr/>
                    <a:lstStyle/>
                    <a:p>
                      <a:pPr algn="ctr"/>
                      <a:r>
                        <a:rPr lang="en-US" sz="1200" dirty="0" smtClean="0"/>
                        <a:t>$19.59</a:t>
                      </a:r>
                      <a:endParaRPr lang="en-US" sz="1200" dirty="0"/>
                    </a:p>
                  </a:txBody>
                  <a:tcPr marL="91441" marR="91441" marT="45718" marB="45718"/>
                </a:tc>
                <a:tc>
                  <a:txBody>
                    <a:bodyPr/>
                    <a:lstStyle/>
                    <a:p>
                      <a:pPr algn="ctr"/>
                      <a:r>
                        <a:rPr lang="en-US" sz="1200" dirty="0" smtClean="0"/>
                        <a:t>$39</a:t>
                      </a:r>
                      <a:endParaRPr lang="en-US" sz="1200" dirty="0"/>
                    </a:p>
                  </a:txBody>
                  <a:tcPr marL="91441" marR="91441" marT="45718" marB="45718"/>
                </a:tc>
                <a:tc>
                  <a:txBody>
                    <a:bodyPr/>
                    <a:lstStyle/>
                    <a:p>
                      <a:pPr algn="ctr"/>
                      <a:r>
                        <a:rPr lang="en-US" sz="1200" dirty="0" smtClean="0"/>
                        <a:t>$56</a:t>
                      </a:r>
                      <a:endParaRPr lang="en-US" sz="1200" dirty="0"/>
                    </a:p>
                  </a:txBody>
                  <a:tcPr marL="91441" marR="91441" marT="45718" marB="45718"/>
                </a:tc>
                <a:tc>
                  <a:txBody>
                    <a:bodyPr/>
                    <a:lstStyle/>
                    <a:p>
                      <a:pPr algn="ctr"/>
                      <a:r>
                        <a:rPr lang="en-US" sz="1200" dirty="0" smtClean="0"/>
                        <a:t>($17)</a:t>
                      </a:r>
                      <a:endParaRPr lang="en-US" sz="1200" dirty="0"/>
                    </a:p>
                  </a:txBody>
                  <a:tcPr marL="91441" marR="91441" marT="45718" marB="4571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$2.59</a:t>
                      </a:r>
                    </a:p>
                  </a:txBody>
                  <a:tcPr marL="91441" marR="91441" marT="45718" marB="45718"/>
                </a:tc>
              </a:tr>
              <a:tr h="274313">
                <a:tc>
                  <a:txBody>
                    <a:bodyPr/>
                    <a:lstStyle/>
                    <a:p>
                      <a:r>
                        <a:rPr lang="en-US" sz="1200" dirty="0" smtClean="0"/>
                        <a:t>4/21 –</a:t>
                      </a:r>
                      <a:r>
                        <a:rPr lang="en-US" sz="1200" baseline="0" dirty="0" smtClean="0"/>
                        <a:t> 3/23</a:t>
                      </a:r>
                      <a:endParaRPr lang="en-US" sz="1200" dirty="0"/>
                    </a:p>
                  </a:txBody>
                  <a:tcPr marL="91441" marR="91441" marT="45718" marB="45718"/>
                </a:tc>
                <a:tc>
                  <a:txBody>
                    <a:bodyPr/>
                    <a:lstStyle/>
                    <a:p>
                      <a:pPr algn="ctr"/>
                      <a:r>
                        <a:rPr lang="en-US" sz="1200" dirty="0" smtClean="0"/>
                        <a:t>$21.38</a:t>
                      </a:r>
                      <a:endParaRPr lang="en-US" sz="1200" dirty="0"/>
                    </a:p>
                  </a:txBody>
                  <a:tcPr marL="91441" marR="91441" marT="45718" marB="45718"/>
                </a:tc>
                <a:tc>
                  <a:txBody>
                    <a:bodyPr/>
                    <a:lstStyle/>
                    <a:p>
                      <a:pPr algn="ctr"/>
                      <a:r>
                        <a:rPr lang="en-US" sz="1200" dirty="0" smtClean="0"/>
                        <a:t>$39</a:t>
                      </a:r>
                      <a:endParaRPr lang="en-US" sz="1200" dirty="0"/>
                    </a:p>
                  </a:txBody>
                  <a:tcPr marL="91441" marR="91441" marT="45718" marB="45718"/>
                </a:tc>
                <a:tc>
                  <a:txBody>
                    <a:bodyPr/>
                    <a:lstStyle/>
                    <a:p>
                      <a:pPr algn="ctr"/>
                      <a:r>
                        <a:rPr lang="en-US" sz="1200" dirty="0" smtClean="0"/>
                        <a:t>$64</a:t>
                      </a:r>
                      <a:endParaRPr lang="en-US" sz="1200" dirty="0"/>
                    </a:p>
                  </a:txBody>
                  <a:tcPr marL="91441" marR="91441" marT="45718" marB="45718"/>
                </a:tc>
                <a:tc>
                  <a:txBody>
                    <a:bodyPr/>
                    <a:lstStyle/>
                    <a:p>
                      <a:pPr algn="ctr"/>
                      <a:r>
                        <a:rPr lang="en-US" sz="1200" dirty="0" smtClean="0"/>
                        <a:t>($25)</a:t>
                      </a:r>
                      <a:endParaRPr lang="en-US" sz="1200" dirty="0"/>
                    </a:p>
                  </a:txBody>
                  <a:tcPr marL="91441" marR="91441" marT="45718" marB="4571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$0.00</a:t>
                      </a:r>
                    </a:p>
                  </a:txBody>
                  <a:tcPr marL="91441" marR="91441" marT="45718" marB="45718"/>
                </a:tc>
              </a:tr>
              <a:tr h="274313">
                <a:tc>
                  <a:txBody>
                    <a:bodyPr/>
                    <a:lstStyle/>
                    <a:p>
                      <a:r>
                        <a:rPr lang="en-US" sz="1200" dirty="0" smtClean="0"/>
                        <a:t>4/23 – 3/25</a:t>
                      </a:r>
                      <a:endParaRPr lang="en-US" sz="1200" dirty="0"/>
                    </a:p>
                  </a:txBody>
                  <a:tcPr marL="91441" marR="91441" marT="45718" marB="45718"/>
                </a:tc>
                <a:tc>
                  <a:txBody>
                    <a:bodyPr/>
                    <a:lstStyle/>
                    <a:p>
                      <a:pPr algn="ctr"/>
                      <a:r>
                        <a:rPr lang="en-US" sz="1200" dirty="0" smtClean="0"/>
                        <a:t>$23.56*</a:t>
                      </a:r>
                      <a:endParaRPr lang="en-US" sz="1200" dirty="0"/>
                    </a:p>
                  </a:txBody>
                  <a:tcPr marL="91441" marR="91441" marT="45718" marB="45718"/>
                </a:tc>
                <a:tc>
                  <a:txBody>
                    <a:bodyPr/>
                    <a:lstStyle/>
                    <a:p>
                      <a:pPr algn="ctr"/>
                      <a:r>
                        <a:rPr lang="en-US" sz="1200" dirty="0" smtClean="0"/>
                        <a:t>$39**</a:t>
                      </a:r>
                      <a:endParaRPr lang="en-US" sz="1200" dirty="0"/>
                    </a:p>
                  </a:txBody>
                  <a:tcPr marL="91441" marR="91441" marT="45718" marB="45718"/>
                </a:tc>
                <a:tc>
                  <a:txBody>
                    <a:bodyPr/>
                    <a:lstStyle/>
                    <a:p>
                      <a:pPr algn="ctr"/>
                      <a:r>
                        <a:rPr lang="en-US" sz="1200" dirty="0" smtClean="0"/>
                        <a:t>$69</a:t>
                      </a:r>
                      <a:endParaRPr lang="en-US" sz="1200" dirty="0"/>
                    </a:p>
                  </a:txBody>
                  <a:tcPr marL="91441" marR="91441" marT="45718" marB="45718"/>
                </a:tc>
                <a:tc>
                  <a:txBody>
                    <a:bodyPr/>
                    <a:lstStyle/>
                    <a:p>
                      <a:pPr algn="ctr"/>
                      <a:r>
                        <a:rPr lang="en-US" sz="1200" dirty="0" smtClean="0"/>
                        <a:t>($30)</a:t>
                      </a:r>
                      <a:endParaRPr lang="en-US" sz="1200" dirty="0"/>
                    </a:p>
                  </a:txBody>
                  <a:tcPr marL="91441" marR="91441" marT="45718" marB="4571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$0.00</a:t>
                      </a:r>
                    </a:p>
                  </a:txBody>
                  <a:tcPr marL="91441" marR="91441" marT="45718" marB="45718"/>
                </a:tc>
              </a:tr>
              <a:tr h="274313">
                <a:tc>
                  <a:txBody>
                    <a:bodyPr/>
                    <a:lstStyle/>
                    <a:p>
                      <a:r>
                        <a:rPr lang="en-US" sz="1200" dirty="0" smtClean="0"/>
                        <a:t>4/25 – 3/27</a:t>
                      </a:r>
                      <a:endParaRPr lang="en-US" sz="1200" dirty="0"/>
                    </a:p>
                  </a:txBody>
                  <a:tcPr marL="91441" marR="91441" marT="45718" marB="45718"/>
                </a:tc>
                <a:tc>
                  <a:txBody>
                    <a:bodyPr/>
                    <a:lstStyle/>
                    <a:p>
                      <a:pPr algn="ctr"/>
                      <a:r>
                        <a:rPr lang="en-US" sz="1200" dirty="0" smtClean="0"/>
                        <a:t>$25.00*</a:t>
                      </a:r>
                      <a:endParaRPr lang="en-US" sz="1200" dirty="0"/>
                    </a:p>
                  </a:txBody>
                  <a:tcPr marL="91441" marR="91441" marT="45718" marB="45718"/>
                </a:tc>
                <a:tc>
                  <a:txBody>
                    <a:bodyPr/>
                    <a:lstStyle/>
                    <a:p>
                      <a:pPr algn="ctr"/>
                      <a:r>
                        <a:rPr lang="en-US" sz="1200" dirty="0" smtClean="0"/>
                        <a:t>$39**</a:t>
                      </a:r>
                      <a:endParaRPr lang="en-US" sz="1200" dirty="0"/>
                    </a:p>
                  </a:txBody>
                  <a:tcPr marL="91441" marR="91441" marT="45718" marB="45718"/>
                </a:tc>
                <a:tc>
                  <a:txBody>
                    <a:bodyPr/>
                    <a:lstStyle/>
                    <a:p>
                      <a:pPr algn="ctr"/>
                      <a:r>
                        <a:rPr lang="en-US" sz="1200" dirty="0" smtClean="0"/>
                        <a:t>$75</a:t>
                      </a:r>
                      <a:endParaRPr lang="en-US" sz="1200" dirty="0"/>
                    </a:p>
                  </a:txBody>
                  <a:tcPr marL="91441" marR="91441" marT="45718" marB="45718"/>
                </a:tc>
                <a:tc>
                  <a:txBody>
                    <a:bodyPr/>
                    <a:lstStyle/>
                    <a:p>
                      <a:pPr algn="ctr"/>
                      <a:r>
                        <a:rPr lang="en-US" sz="1200" dirty="0" smtClean="0"/>
                        <a:t>($36)</a:t>
                      </a:r>
                      <a:endParaRPr lang="en-US" sz="1200" dirty="0"/>
                    </a:p>
                  </a:txBody>
                  <a:tcPr marL="91441" marR="91441" marT="45718" marB="4571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$0.00</a:t>
                      </a:r>
                    </a:p>
                  </a:txBody>
                  <a:tcPr marL="91441" marR="91441" marT="45718" marB="45718"/>
                </a:tc>
              </a:tr>
              <a:tr h="274313">
                <a:tc>
                  <a:txBody>
                    <a:bodyPr/>
                    <a:lstStyle/>
                    <a:p>
                      <a:r>
                        <a:rPr lang="en-US" sz="1200" dirty="0" smtClean="0"/>
                        <a:t>4/27 – 3/29</a:t>
                      </a:r>
                      <a:endParaRPr lang="en-US" sz="1200" dirty="0"/>
                    </a:p>
                  </a:txBody>
                  <a:tcPr marL="91441" marR="91441" marT="45718" marB="45718"/>
                </a:tc>
                <a:tc>
                  <a:txBody>
                    <a:bodyPr/>
                    <a:lstStyle/>
                    <a:p>
                      <a:pPr algn="ctr"/>
                      <a:r>
                        <a:rPr lang="en-US" sz="1200" dirty="0" smtClean="0"/>
                        <a:t>$26.26*</a:t>
                      </a:r>
                      <a:endParaRPr lang="en-US" sz="1200" dirty="0"/>
                    </a:p>
                  </a:txBody>
                  <a:tcPr marL="91441" marR="91441" marT="45718" marB="45718"/>
                </a:tc>
                <a:tc>
                  <a:txBody>
                    <a:bodyPr/>
                    <a:lstStyle/>
                    <a:p>
                      <a:pPr algn="ctr"/>
                      <a:r>
                        <a:rPr lang="en-US" sz="1200" dirty="0" smtClean="0"/>
                        <a:t>$39**</a:t>
                      </a:r>
                      <a:endParaRPr lang="en-US" sz="1200" dirty="0"/>
                    </a:p>
                  </a:txBody>
                  <a:tcPr marL="91441" marR="91441" marT="45718" marB="45718"/>
                </a:tc>
                <a:tc>
                  <a:txBody>
                    <a:bodyPr/>
                    <a:lstStyle/>
                    <a:p>
                      <a:pPr algn="ctr"/>
                      <a:r>
                        <a:rPr lang="en-US" sz="1200" dirty="0" smtClean="0"/>
                        <a:t>$78</a:t>
                      </a:r>
                      <a:endParaRPr lang="en-US" sz="1200" dirty="0"/>
                    </a:p>
                  </a:txBody>
                  <a:tcPr marL="91441" marR="91441" marT="45718" marB="45718"/>
                </a:tc>
                <a:tc>
                  <a:txBody>
                    <a:bodyPr/>
                    <a:lstStyle/>
                    <a:p>
                      <a:pPr algn="ctr"/>
                      <a:r>
                        <a:rPr lang="en-US" sz="1200" dirty="0" smtClean="0"/>
                        <a:t>($39)</a:t>
                      </a:r>
                      <a:endParaRPr lang="en-US" sz="1200" dirty="0"/>
                    </a:p>
                  </a:txBody>
                  <a:tcPr marL="91441" marR="91441" marT="45718" marB="4571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$0.00</a:t>
                      </a:r>
                    </a:p>
                  </a:txBody>
                  <a:tcPr marL="91441" marR="91441" marT="45718" marB="45718"/>
                </a:tc>
              </a:tr>
              <a:tr h="274313">
                <a:tc gridSpan="6">
                  <a:txBody>
                    <a:bodyPr/>
                    <a:lstStyle/>
                    <a:p>
                      <a:r>
                        <a:rPr lang="en-US" sz="1200" dirty="0" smtClean="0"/>
                        <a:t>Example 2: Market prices decline (same price as if market prices remained flat)</a:t>
                      </a:r>
                      <a:endParaRPr lang="en-US" sz="1200" dirty="0"/>
                    </a:p>
                  </a:txBody>
                  <a:tcPr marL="91441" marR="91441" marT="45718" marB="45718"/>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ctr"/>
                      <a:endParaRPr lang="en-US" sz="1200" dirty="0"/>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dirty="0" smtClean="0"/>
                    </a:p>
                  </a:txBody>
                  <a:tcPr/>
                </a:tc>
              </a:tr>
              <a:tr h="274313">
                <a:tc>
                  <a:txBody>
                    <a:bodyPr/>
                    <a:lstStyle/>
                    <a:p>
                      <a:r>
                        <a:rPr lang="en-US" sz="1200" dirty="0" smtClean="0"/>
                        <a:t>4/17</a:t>
                      </a:r>
                      <a:r>
                        <a:rPr lang="en-US" sz="1200" baseline="0" dirty="0" smtClean="0"/>
                        <a:t> – 3/19</a:t>
                      </a:r>
                      <a:endParaRPr lang="en-US" sz="1200" dirty="0"/>
                    </a:p>
                  </a:txBody>
                  <a:tcPr marL="91441" marR="91441" marT="45718" marB="45718"/>
                </a:tc>
                <a:tc>
                  <a:txBody>
                    <a:bodyPr/>
                    <a:lstStyle/>
                    <a:p>
                      <a:pPr algn="ctr"/>
                      <a:r>
                        <a:rPr lang="en-US" sz="1200" dirty="0" smtClean="0"/>
                        <a:t>$17.48</a:t>
                      </a:r>
                      <a:endParaRPr lang="en-US" sz="1200" dirty="0"/>
                    </a:p>
                  </a:txBody>
                  <a:tcPr marL="91441" marR="91441" marT="45718" marB="45718"/>
                </a:tc>
                <a:tc>
                  <a:txBody>
                    <a:bodyPr/>
                    <a:lstStyle/>
                    <a:p>
                      <a:pPr algn="ctr"/>
                      <a:r>
                        <a:rPr lang="en-US" sz="1200" dirty="0" smtClean="0"/>
                        <a:t>NA</a:t>
                      </a:r>
                      <a:endParaRPr lang="en-US" sz="1200" dirty="0"/>
                    </a:p>
                  </a:txBody>
                  <a:tcPr marL="91441" marR="91441" marT="45718" marB="45718"/>
                </a:tc>
                <a:tc>
                  <a:txBody>
                    <a:bodyPr/>
                    <a:lstStyle/>
                    <a:p>
                      <a:pPr algn="ctr"/>
                      <a:r>
                        <a:rPr lang="en-US" sz="1200" dirty="0" smtClean="0"/>
                        <a:t>NA</a:t>
                      </a:r>
                      <a:endParaRPr lang="en-US" sz="1200" dirty="0"/>
                    </a:p>
                  </a:txBody>
                  <a:tcPr marL="91441" marR="91441" marT="45718" marB="45718"/>
                </a:tc>
                <a:tc>
                  <a:txBody>
                    <a:bodyPr/>
                    <a:lstStyle/>
                    <a:p>
                      <a:pPr algn="ctr"/>
                      <a:r>
                        <a:rPr lang="en-US" sz="1200" dirty="0" smtClean="0"/>
                        <a:t>NA</a:t>
                      </a:r>
                      <a:endParaRPr lang="en-US" sz="1200" dirty="0"/>
                    </a:p>
                  </a:txBody>
                  <a:tcPr marL="91441" marR="91441" marT="45718" marB="45718"/>
                </a:tc>
                <a:tc>
                  <a:txBody>
                    <a:bodyPr/>
                    <a:lstStyle/>
                    <a:p>
                      <a:pPr algn="ctr"/>
                      <a:r>
                        <a:rPr lang="en-US" sz="1200" dirty="0" smtClean="0"/>
                        <a:t>$17.48</a:t>
                      </a:r>
                      <a:endParaRPr lang="en-US" sz="1200" dirty="0"/>
                    </a:p>
                  </a:txBody>
                  <a:tcPr marL="91441" marR="91441" marT="45718" marB="45718"/>
                </a:tc>
              </a:tr>
              <a:tr h="274313">
                <a:tc>
                  <a:txBody>
                    <a:bodyPr/>
                    <a:lstStyle/>
                    <a:p>
                      <a:r>
                        <a:rPr lang="en-US" sz="1200" dirty="0" smtClean="0"/>
                        <a:t>3/19 – 3/21</a:t>
                      </a:r>
                      <a:endParaRPr lang="en-US" sz="1200" dirty="0"/>
                    </a:p>
                  </a:txBody>
                  <a:tcPr marL="91441" marR="91441" marT="45718" marB="45718"/>
                </a:tc>
                <a:tc>
                  <a:txBody>
                    <a:bodyPr/>
                    <a:lstStyle/>
                    <a:p>
                      <a:pPr algn="ctr"/>
                      <a:r>
                        <a:rPr lang="en-US" sz="1200" dirty="0" smtClean="0"/>
                        <a:t>$19.59</a:t>
                      </a:r>
                      <a:endParaRPr lang="en-US" sz="1200" dirty="0"/>
                    </a:p>
                  </a:txBody>
                  <a:tcPr marL="91441" marR="91441" marT="45718" marB="45718"/>
                </a:tc>
                <a:tc>
                  <a:txBody>
                    <a:bodyPr/>
                    <a:lstStyle/>
                    <a:p>
                      <a:pPr algn="ctr"/>
                      <a:r>
                        <a:rPr lang="en-US" sz="1200" dirty="0" smtClean="0"/>
                        <a:t>$39</a:t>
                      </a:r>
                      <a:endParaRPr lang="en-US" sz="1200" dirty="0"/>
                    </a:p>
                  </a:txBody>
                  <a:tcPr marL="91441" marR="91441" marT="45718" marB="45718"/>
                </a:tc>
                <a:tc>
                  <a:txBody>
                    <a:bodyPr/>
                    <a:lstStyle/>
                    <a:p>
                      <a:pPr algn="ctr"/>
                      <a:r>
                        <a:rPr lang="en-US" sz="1200" dirty="0" smtClean="0"/>
                        <a:t>$38</a:t>
                      </a:r>
                      <a:endParaRPr lang="en-US" sz="1200" dirty="0"/>
                    </a:p>
                  </a:txBody>
                  <a:tcPr marL="91441" marR="91441" marT="45718" marB="45718"/>
                </a:tc>
                <a:tc>
                  <a:txBody>
                    <a:bodyPr/>
                    <a:lstStyle/>
                    <a:p>
                      <a:pPr algn="ctr"/>
                      <a:r>
                        <a:rPr lang="en-US" sz="1200" dirty="0" smtClean="0"/>
                        <a:t>$0</a:t>
                      </a:r>
                      <a:endParaRPr lang="en-US" sz="1200" dirty="0"/>
                    </a:p>
                  </a:txBody>
                  <a:tcPr marL="91441" marR="91441" marT="45718" marB="4571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$19.59</a:t>
                      </a:r>
                    </a:p>
                  </a:txBody>
                  <a:tcPr marL="91441" marR="91441" marT="45718" marB="45718"/>
                </a:tc>
              </a:tr>
              <a:tr h="274313">
                <a:tc>
                  <a:txBody>
                    <a:bodyPr/>
                    <a:lstStyle/>
                    <a:p>
                      <a:r>
                        <a:rPr lang="en-US" sz="1200" dirty="0" smtClean="0"/>
                        <a:t>4/21 –</a:t>
                      </a:r>
                      <a:r>
                        <a:rPr lang="en-US" sz="1200" baseline="0" dirty="0" smtClean="0"/>
                        <a:t> 3/23</a:t>
                      </a:r>
                      <a:endParaRPr lang="en-US" sz="1200" dirty="0"/>
                    </a:p>
                  </a:txBody>
                  <a:tcPr marL="91441" marR="91441" marT="45718" marB="45718"/>
                </a:tc>
                <a:tc>
                  <a:txBody>
                    <a:bodyPr/>
                    <a:lstStyle/>
                    <a:p>
                      <a:pPr algn="ctr"/>
                      <a:r>
                        <a:rPr lang="en-US" sz="1200" dirty="0" smtClean="0"/>
                        <a:t>$21.38</a:t>
                      </a:r>
                      <a:endParaRPr lang="en-US" sz="1200" dirty="0"/>
                    </a:p>
                  </a:txBody>
                  <a:tcPr marL="91441" marR="91441" marT="45718" marB="45718"/>
                </a:tc>
                <a:tc>
                  <a:txBody>
                    <a:bodyPr/>
                    <a:lstStyle/>
                    <a:p>
                      <a:pPr algn="ctr"/>
                      <a:r>
                        <a:rPr lang="en-US" sz="1200" dirty="0" smtClean="0"/>
                        <a:t>$39</a:t>
                      </a:r>
                      <a:endParaRPr lang="en-US" sz="1200" dirty="0"/>
                    </a:p>
                  </a:txBody>
                  <a:tcPr marL="91441" marR="91441" marT="45718" marB="45718"/>
                </a:tc>
                <a:tc>
                  <a:txBody>
                    <a:bodyPr/>
                    <a:lstStyle/>
                    <a:p>
                      <a:pPr algn="ctr"/>
                      <a:r>
                        <a:rPr lang="en-US" sz="1200" dirty="0" smtClean="0"/>
                        <a:t>$37</a:t>
                      </a:r>
                      <a:endParaRPr lang="en-US" sz="1200" dirty="0"/>
                    </a:p>
                  </a:txBody>
                  <a:tcPr marL="91441" marR="91441" marT="45718" marB="45718"/>
                </a:tc>
                <a:tc>
                  <a:txBody>
                    <a:bodyPr/>
                    <a:lstStyle/>
                    <a:p>
                      <a:pPr algn="ctr"/>
                      <a:r>
                        <a:rPr lang="en-US" sz="1200" dirty="0" smtClean="0"/>
                        <a:t>$0</a:t>
                      </a:r>
                      <a:endParaRPr lang="en-US" sz="1200" dirty="0"/>
                    </a:p>
                  </a:txBody>
                  <a:tcPr marL="91441" marR="91441" marT="45718" marB="4571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$21.38</a:t>
                      </a:r>
                    </a:p>
                  </a:txBody>
                  <a:tcPr marL="91441" marR="91441" marT="45718" marB="45718"/>
                </a:tc>
              </a:tr>
              <a:tr h="274313">
                <a:tc>
                  <a:txBody>
                    <a:bodyPr/>
                    <a:lstStyle/>
                    <a:p>
                      <a:r>
                        <a:rPr lang="en-US" sz="1200" dirty="0" smtClean="0"/>
                        <a:t>4/23 – 3/25</a:t>
                      </a:r>
                      <a:endParaRPr lang="en-US" sz="1200" dirty="0"/>
                    </a:p>
                  </a:txBody>
                  <a:tcPr marL="91441" marR="91441" marT="45718" marB="45718"/>
                </a:tc>
                <a:tc>
                  <a:txBody>
                    <a:bodyPr/>
                    <a:lstStyle/>
                    <a:p>
                      <a:pPr algn="ctr"/>
                      <a:r>
                        <a:rPr lang="en-US" sz="1200" dirty="0" smtClean="0"/>
                        <a:t>$23.56*</a:t>
                      </a:r>
                      <a:endParaRPr lang="en-US" sz="1200" dirty="0"/>
                    </a:p>
                  </a:txBody>
                  <a:tcPr marL="91441" marR="91441" marT="45718" marB="45718"/>
                </a:tc>
                <a:tc>
                  <a:txBody>
                    <a:bodyPr/>
                    <a:lstStyle/>
                    <a:p>
                      <a:pPr algn="ctr"/>
                      <a:r>
                        <a:rPr lang="en-US" sz="1200" dirty="0" smtClean="0"/>
                        <a:t>$39**</a:t>
                      </a:r>
                      <a:endParaRPr lang="en-US" sz="1200" dirty="0"/>
                    </a:p>
                  </a:txBody>
                  <a:tcPr marL="91441" marR="91441" marT="45718" marB="45718"/>
                </a:tc>
                <a:tc>
                  <a:txBody>
                    <a:bodyPr/>
                    <a:lstStyle/>
                    <a:p>
                      <a:pPr algn="ctr"/>
                      <a:r>
                        <a:rPr lang="en-US" sz="1200" dirty="0" smtClean="0"/>
                        <a:t>$36</a:t>
                      </a:r>
                      <a:endParaRPr lang="en-US" sz="1200" dirty="0"/>
                    </a:p>
                  </a:txBody>
                  <a:tcPr marL="91441" marR="91441" marT="45718" marB="45718"/>
                </a:tc>
                <a:tc>
                  <a:txBody>
                    <a:bodyPr/>
                    <a:lstStyle/>
                    <a:p>
                      <a:pPr algn="ctr"/>
                      <a:r>
                        <a:rPr lang="en-US" sz="1200" dirty="0" smtClean="0"/>
                        <a:t>$0</a:t>
                      </a:r>
                      <a:endParaRPr lang="en-US" sz="1200" dirty="0"/>
                    </a:p>
                  </a:txBody>
                  <a:tcPr marL="91441" marR="91441" marT="45718" marB="4571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$23.56</a:t>
                      </a:r>
                    </a:p>
                  </a:txBody>
                  <a:tcPr marL="91441" marR="91441" marT="45718" marB="45718"/>
                </a:tc>
              </a:tr>
              <a:tr h="274313">
                <a:tc>
                  <a:txBody>
                    <a:bodyPr/>
                    <a:lstStyle/>
                    <a:p>
                      <a:r>
                        <a:rPr lang="en-US" sz="1200" dirty="0" smtClean="0"/>
                        <a:t>4/25 – 3/27</a:t>
                      </a:r>
                      <a:endParaRPr lang="en-US" sz="1200" dirty="0"/>
                    </a:p>
                  </a:txBody>
                  <a:tcPr marL="91441" marR="91441" marT="45718" marB="45718"/>
                </a:tc>
                <a:tc>
                  <a:txBody>
                    <a:bodyPr/>
                    <a:lstStyle/>
                    <a:p>
                      <a:pPr algn="ctr"/>
                      <a:r>
                        <a:rPr lang="en-US" sz="1200" dirty="0" smtClean="0"/>
                        <a:t>$25.00*</a:t>
                      </a:r>
                      <a:endParaRPr lang="en-US" sz="1200" dirty="0"/>
                    </a:p>
                  </a:txBody>
                  <a:tcPr marL="91441" marR="91441" marT="45718" marB="45718"/>
                </a:tc>
                <a:tc>
                  <a:txBody>
                    <a:bodyPr/>
                    <a:lstStyle/>
                    <a:p>
                      <a:pPr algn="ctr"/>
                      <a:r>
                        <a:rPr lang="en-US" sz="1200" dirty="0" smtClean="0"/>
                        <a:t>$39**</a:t>
                      </a:r>
                      <a:endParaRPr lang="en-US" sz="1200" dirty="0"/>
                    </a:p>
                  </a:txBody>
                  <a:tcPr marL="91441" marR="91441" marT="45718" marB="45718"/>
                </a:tc>
                <a:tc>
                  <a:txBody>
                    <a:bodyPr/>
                    <a:lstStyle/>
                    <a:p>
                      <a:pPr algn="ctr"/>
                      <a:r>
                        <a:rPr lang="en-US" sz="1200" dirty="0" smtClean="0"/>
                        <a:t>$35</a:t>
                      </a:r>
                      <a:endParaRPr lang="en-US" sz="1200" dirty="0"/>
                    </a:p>
                  </a:txBody>
                  <a:tcPr marL="91441" marR="91441" marT="45718" marB="45718"/>
                </a:tc>
                <a:tc>
                  <a:txBody>
                    <a:bodyPr/>
                    <a:lstStyle/>
                    <a:p>
                      <a:pPr algn="ctr"/>
                      <a:r>
                        <a:rPr lang="en-US" sz="1200" dirty="0" smtClean="0"/>
                        <a:t>$0</a:t>
                      </a:r>
                      <a:endParaRPr lang="en-US" sz="1200" dirty="0"/>
                    </a:p>
                  </a:txBody>
                  <a:tcPr marL="91441" marR="91441" marT="45718" marB="4571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$25.00</a:t>
                      </a:r>
                    </a:p>
                  </a:txBody>
                  <a:tcPr marL="91441" marR="91441" marT="45718" marB="45718"/>
                </a:tc>
              </a:tr>
              <a:tr h="274313">
                <a:tc>
                  <a:txBody>
                    <a:bodyPr/>
                    <a:lstStyle/>
                    <a:p>
                      <a:r>
                        <a:rPr lang="en-US" sz="1200" dirty="0" smtClean="0"/>
                        <a:t>4/27 – 3/29</a:t>
                      </a:r>
                      <a:endParaRPr lang="en-US" sz="1200" dirty="0"/>
                    </a:p>
                  </a:txBody>
                  <a:tcPr marL="91441" marR="91441" marT="45718" marB="45718"/>
                </a:tc>
                <a:tc>
                  <a:txBody>
                    <a:bodyPr/>
                    <a:lstStyle/>
                    <a:p>
                      <a:pPr algn="ctr"/>
                      <a:r>
                        <a:rPr lang="en-US" sz="1200" dirty="0" smtClean="0"/>
                        <a:t>$26.26*</a:t>
                      </a:r>
                      <a:endParaRPr lang="en-US" sz="1200" dirty="0"/>
                    </a:p>
                  </a:txBody>
                  <a:tcPr marL="91441" marR="91441" marT="45718" marB="45718"/>
                </a:tc>
                <a:tc>
                  <a:txBody>
                    <a:bodyPr/>
                    <a:lstStyle/>
                    <a:p>
                      <a:pPr algn="ctr"/>
                      <a:r>
                        <a:rPr lang="en-US" sz="1200" dirty="0" smtClean="0"/>
                        <a:t>$39**</a:t>
                      </a:r>
                      <a:endParaRPr lang="en-US" sz="1200" dirty="0"/>
                    </a:p>
                  </a:txBody>
                  <a:tcPr marL="91441" marR="91441" marT="45718" marB="45718"/>
                </a:tc>
                <a:tc>
                  <a:txBody>
                    <a:bodyPr/>
                    <a:lstStyle/>
                    <a:p>
                      <a:pPr algn="ctr"/>
                      <a:r>
                        <a:rPr lang="en-US" sz="1200" dirty="0" smtClean="0"/>
                        <a:t>$34</a:t>
                      </a:r>
                      <a:endParaRPr lang="en-US" sz="1200" dirty="0"/>
                    </a:p>
                  </a:txBody>
                  <a:tcPr marL="91441" marR="91441" marT="45718" marB="45718"/>
                </a:tc>
                <a:tc>
                  <a:txBody>
                    <a:bodyPr/>
                    <a:lstStyle/>
                    <a:p>
                      <a:pPr algn="ctr"/>
                      <a:r>
                        <a:rPr lang="en-US" sz="1200" dirty="0" smtClean="0"/>
                        <a:t>$0</a:t>
                      </a:r>
                      <a:endParaRPr lang="en-US" sz="1200" dirty="0"/>
                    </a:p>
                  </a:txBody>
                  <a:tcPr marL="91441" marR="91441" marT="45718" marB="4571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$26.26</a:t>
                      </a:r>
                    </a:p>
                  </a:txBody>
                  <a:tcPr marL="91441" marR="91441" marT="45718" marB="45718"/>
                </a:tc>
              </a:tr>
            </a:tbl>
          </a:graphicData>
        </a:graphic>
      </p:graphicFrame>
      <p:sp>
        <p:nvSpPr>
          <p:cNvPr id="23670" name="TextBox 2"/>
          <p:cNvSpPr txBox="1">
            <a:spLocks noChangeArrowheads="1"/>
          </p:cNvSpPr>
          <p:nvPr/>
        </p:nvSpPr>
        <p:spPr bwMode="auto">
          <a:xfrm>
            <a:off x="322263" y="6048375"/>
            <a:ext cx="8572500"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Franklin Gothic Book" pitchFamily="34" charset="0"/>
                <a:cs typeface="Arial" charset="0"/>
              </a:defRPr>
            </a:lvl1pPr>
            <a:lvl2pPr marL="742950" indent="-285750">
              <a:defRPr>
                <a:solidFill>
                  <a:schemeClr val="tx1"/>
                </a:solidFill>
                <a:latin typeface="Franklin Gothic Book" pitchFamily="34" charset="0"/>
                <a:cs typeface="Arial" charset="0"/>
              </a:defRPr>
            </a:lvl2pPr>
            <a:lvl3pPr marL="1143000" indent="-228600">
              <a:defRPr>
                <a:solidFill>
                  <a:schemeClr val="tx1"/>
                </a:solidFill>
                <a:latin typeface="Franklin Gothic Book" pitchFamily="34" charset="0"/>
                <a:cs typeface="Arial" charset="0"/>
              </a:defRPr>
            </a:lvl3pPr>
            <a:lvl4pPr marL="1600200" indent="-228600">
              <a:defRPr>
                <a:solidFill>
                  <a:schemeClr val="tx1"/>
                </a:solidFill>
                <a:latin typeface="Franklin Gothic Book" pitchFamily="34" charset="0"/>
                <a:cs typeface="Arial" charset="0"/>
              </a:defRPr>
            </a:lvl4pPr>
            <a:lvl5pPr marL="2057400" indent="-228600">
              <a:defRPr>
                <a:solidFill>
                  <a:schemeClr val="tx1"/>
                </a:solidFill>
                <a:latin typeface="Franklin Gothic Book" pitchFamily="34" charset="0"/>
                <a:cs typeface="Arial" charset="0"/>
              </a:defRPr>
            </a:lvl5pPr>
            <a:lvl6pPr marL="2514600" indent="-228600"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eaLnBrk="0" fontAlgn="base" hangingPunct="0">
              <a:spcBef>
                <a:spcPct val="0"/>
              </a:spcBef>
              <a:spcAft>
                <a:spcPct val="0"/>
              </a:spcAft>
              <a:defRPr>
                <a:solidFill>
                  <a:schemeClr val="tx1"/>
                </a:solidFill>
                <a:latin typeface="Franklin Gothic Book" pitchFamily="34" charset="0"/>
                <a:cs typeface="Arial" charset="0"/>
              </a:defRPr>
            </a:lvl9pPr>
          </a:lstStyle>
          <a:p>
            <a:pPr>
              <a:lnSpc>
                <a:spcPct val="95000"/>
              </a:lnSpc>
              <a:spcBef>
                <a:spcPts val="600"/>
              </a:spcBef>
            </a:pPr>
            <a:r>
              <a:rPr lang="en-US" altLang="en-US" sz="800"/>
              <a:t>* Assumes that the Social Cost of Carbon $/ton to $/MWh conversion factor is reduced starting in tranche 4 as per page 136-138 of the CES Order based on assumed renewables of 51.23 TWh in 2022, 56.06 TWh in 2024, and 60.87 TWh in 2026.  If actual achieved renewable generation is different than these assumed amounts, the ZEC price will be different than shown here. </a:t>
            </a:r>
            <a:br>
              <a:rPr lang="en-US" altLang="en-US" sz="800"/>
            </a:br>
            <a:r>
              <a:rPr lang="en-US" altLang="en-US" sz="800"/>
              <a:t>** The Zone A Reference Price for tranches 4 through 6 assumes that the energy basis adjustment described on pages 140-141 of the CES Order does not result in a adjustment to the Reference Price.</a:t>
            </a:r>
          </a:p>
        </p:txBody>
      </p:sp>
      <p:sp>
        <p:nvSpPr>
          <p:cNvPr id="3" name="Rectangle 2"/>
          <p:cNvSpPr/>
          <p:nvPr/>
        </p:nvSpPr>
        <p:spPr>
          <a:xfrm>
            <a:off x="322263" y="6601897"/>
            <a:ext cx="306494" cy="215444"/>
          </a:xfrm>
          <a:prstGeom prst="rect">
            <a:avLst/>
          </a:prstGeom>
        </p:spPr>
        <p:txBody>
          <a:bodyPr wrap="none">
            <a:spAutoFit/>
          </a:bodyPr>
          <a:lstStyle/>
          <a:p>
            <a:pPr>
              <a:defRPr/>
            </a:pPr>
            <a:fld id="{37D63249-9B28-4242-9808-79CE66A73911}" type="slidenum">
              <a:rPr lang="en-US" altLang="en-US" sz="800">
                <a:solidFill>
                  <a:srgbClr val="2372B9"/>
                </a:solidFill>
              </a:rPr>
              <a:pPr>
                <a:defRPr/>
              </a:pPr>
              <a:t>8</a:t>
            </a:fld>
            <a:endParaRPr lang="en-US" altLang="en-US" sz="800" dirty="0">
              <a:solidFill>
                <a:srgbClr val="2372B9"/>
              </a:solidFill>
            </a:endParaRPr>
          </a:p>
        </p:txBody>
      </p:sp>
    </p:spTree>
    <p:extLst>
      <p:ext uri="{BB962C8B-B14F-4D97-AF65-F5344CB8AC3E}">
        <p14:creationId xmlns:p14="http://schemas.microsoft.com/office/powerpoint/2010/main" val="364626026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21047&quot;&gt;&lt;version val=&quot;23225&quot;/&gt;&lt;CPresentation id=&quot;1&quot;&gt;&lt;m_precDefaultNumber&gt;&lt;m_bNumberIsYear val=&quot;1&quot;/&gt;&lt;m_chMinusSymbol&gt;-&lt;/m_chMinusSymbol&gt;&lt;m_chDecimalSymbol17909&gt;.&lt;/m_chDecimalSymbol17909&gt;&lt;m_nGroupingDigits17909 val=&quot;3&quot;/&gt;&lt;m_chGroupingSymbol17909&gt;,&lt;/m_chGroupingSymbol17909&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precDefaultPercent&gt;&lt;m_precDefaultDate&gt;&lt;m_bNumberIsYear val=&quot;0&quot;/&gt;&lt;m_strFormatTime&gt;%#m/%#d/%Y&lt;/m_strFormatTime&gt;&lt;/m_precDefaultDate&gt;&lt;m_precDefaultYear/&gt;&lt;m_precDefaultQuarter/&gt;&lt;m_precDefaultMonth/&gt;&lt;m_precDefaultWeek/&gt;&lt;m_precDefaultDay/&gt;&lt;m_mruColor&gt;&lt;m_vecMRU length=&quot;2&quot;&gt;&lt;elem m_fUsage=&quot;7.30233556923127570000E+000&quot;&gt;&lt;m_msothmcolidx val=&quot;0&quot;/&gt;&lt;m_rgb r=&quot;6b&quot; g=&quot;a5&quot; b=&quot;43&quot;/&gt;&lt;m_ppcolschidx tagver0=&quot;23004&quot; tagname0=&quot;m_ppcolschidxUNRECOGNIZED&quot; val=&quot;0&quot;/&gt;&lt;m_nBrightness val=&quot;0&quot;/&gt;&lt;/elem&gt;&lt;elem m_fUsage=&quot;1.89999999999999990000E+000&quot;&gt;&lt;m_msothmcolidx val=&quot;0&quot;/&gt;&lt;m_rgb r=&quot;23&quot; g=&quot;72&quot; b=&quot;b9&quot;/&gt;&lt;m_ppcolschidx tagver0=&quot;23004&quot; tagname0=&quot;m_ppcolschidxUNRECOGNIZED&quot; val=&quot;0&quot;/&gt;&lt;m_nBrightness val=&quot;0&quot;/&gt;&lt;/elem&gt;&lt;/m_vecMRU&gt;&lt;/m_mruColor&gt;&lt;m_eweekdayFirstOfWeek val=&quot;1&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kXE28B0OJUaUJqO.lsP8C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PrlQPzIH0UOpRWj1t.cos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kqYesAJCxUWx5zQ.ILE2S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_jr865ll.EmtTNaOC0O4C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yt3z.01vQ0u3WLWVBpf.mg"/>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lVU9f55Xk0Wa530_UOu8_g"/>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w3D4C.ysMkyiLRsQRhTfM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kXE28B0OJUaUJqO.lsP8CA"/>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PrlQPzIH0UOpRWj1t.cosQ"/>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gra3q1.tQniP9S8trhtnag"/>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K7XuLgMERZWHSHFD9w1Fw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WHbBceAeS5uRg.zLL0w0S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_2H3Nt_cTF6RIW2sr60X2g"/>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oFj3WneBRsGJ8MzPTDGi0Q"/>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jtD6O4E9TAK9hMLgQq_5c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G692geTRR.KFDVhf7gYbWA"/>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yw3QstMcRQK7uCGgaEsk9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amcF1.jtQmGi9uQTTabAL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SJTsLymOQWKs0A.5itJQ8g"/>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AUpjXdkGRRGsYuZAOAiN_g"/>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knxpqArnR3KQJs9SUzz1Fw"/>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u5Fy0m.3QZ.zriPLaVCT2A"/>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EuNkj1cmSYSpbVyNuOPFyg"/>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9EPjvonfQEqGVt2gN1U5zA"/>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IRWnQA_3QYCMrioRpUQMZg"/>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iAyWvUMnRW.eRtY2fYkPKQ"/>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AXgghJYqQNuBQyOYcayQ6A"/>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emWGKBM1TWOdPDDt1NE_k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GvLUlakJTPSJtsUyl9gKww"/>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bxOXgKr5RnajzUmkqYQgRg"/>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9o3Qdz.BRMKhzo3WVh91YA"/>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KHMd0xuVRjq_AivUlqaIgQ"/>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8FBSngQtSweoCypJJO4uhA"/>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8BcQtqDvQn6INU5kY78skg"/>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OiS4szWLHUSyLMG0gJmid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lVU9f55Xk0Wa530_UOu8_g"/>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w3D4C.ysMkyiLRsQRhTfMQ"/>
</p:tagLst>
</file>

<file path=ppt/theme/theme1.xml><?xml version="1.0" encoding="utf-8"?>
<a:theme xmlns:a="http://schemas.openxmlformats.org/drawingml/2006/main" name="Exelon_Basic">
  <a:themeElements>
    <a:clrScheme name="Exelon">
      <a:dk1>
        <a:srgbClr val="6F7173"/>
      </a:dk1>
      <a:lt1>
        <a:sysClr val="window" lastClr="FFFFFF"/>
      </a:lt1>
      <a:dk2>
        <a:srgbClr val="000000"/>
      </a:dk2>
      <a:lt2>
        <a:srgbClr val="A1ADB5"/>
      </a:lt2>
      <a:accent1>
        <a:srgbClr val="008D48"/>
      </a:accent1>
      <a:accent2>
        <a:srgbClr val="B9C53A"/>
      </a:accent2>
      <a:accent3>
        <a:srgbClr val="2372B9"/>
      </a:accent3>
      <a:accent4>
        <a:srgbClr val="81CFE7"/>
      </a:accent4>
      <a:accent5>
        <a:srgbClr val="F15323"/>
      </a:accent5>
      <a:accent6>
        <a:srgbClr val="F99B2F"/>
      </a:accent6>
      <a:hlink>
        <a:srgbClr val="0000FF"/>
      </a:hlink>
      <a:folHlink>
        <a:srgbClr val="800080"/>
      </a:folHlink>
    </a:clrScheme>
    <a:fontScheme name="Exelon">
      <a:majorFont>
        <a:latin typeface="Franklin Gothic Demi"/>
        <a:ea typeface=""/>
        <a:cs typeface=""/>
      </a:majorFont>
      <a:minorFont>
        <a:latin typeface="Franklin Gothic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solidFill>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err="1" smtClean="0">
            <a:solidFill>
              <a:schemeClr val="bg1"/>
            </a:solidFill>
          </a:defRPr>
        </a:defPPr>
      </a:lst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5000"/>
          </a:lnSpc>
          <a:spcBef>
            <a:spcPts val="600"/>
          </a:spcBef>
          <a:defRPr sz="1200" dirty="0" err="1" smtClean="0"/>
        </a:defPPr>
      </a:lstStyle>
    </a:txDef>
  </a:objectDefaults>
  <a:extraClrSchemeLst/>
</a:theme>
</file>

<file path=ppt/theme/theme2.xml><?xml version="1.0" encoding="utf-8"?>
<a:theme xmlns:a="http://schemas.openxmlformats.org/drawingml/2006/main" name="Exelon Everyday Presentation">
  <a:themeElements>
    <a:clrScheme name="Custom 9">
      <a:dk1>
        <a:srgbClr val="595959"/>
      </a:dk1>
      <a:lt1>
        <a:sysClr val="window" lastClr="FFFFFF"/>
      </a:lt1>
      <a:dk2>
        <a:srgbClr val="000000"/>
      </a:dk2>
      <a:lt2>
        <a:srgbClr val="A1ADB5"/>
      </a:lt2>
      <a:accent1>
        <a:srgbClr val="008D48"/>
      </a:accent1>
      <a:accent2>
        <a:srgbClr val="B9C53A"/>
      </a:accent2>
      <a:accent3>
        <a:srgbClr val="2372B9"/>
      </a:accent3>
      <a:accent4>
        <a:srgbClr val="81CFE7"/>
      </a:accent4>
      <a:accent5>
        <a:srgbClr val="F15323"/>
      </a:accent5>
      <a:accent6>
        <a:srgbClr val="F99B2F"/>
      </a:accent6>
      <a:hlink>
        <a:srgbClr val="0000FF"/>
      </a:hlink>
      <a:folHlink>
        <a:srgbClr val="800080"/>
      </a:folHlink>
    </a:clrScheme>
    <a:fontScheme name="Exelon">
      <a:majorFont>
        <a:latin typeface="Franklin Gothic Demi"/>
        <a:ea typeface=""/>
        <a:cs typeface=""/>
      </a:majorFont>
      <a:minorFont>
        <a:latin typeface="Franklin Gothic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solidFill>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err="1" smtClean="0">
            <a:solidFill>
              <a:schemeClr val="bg1"/>
            </a:solidFill>
          </a:defRPr>
        </a:defPPr>
      </a:lst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5000"/>
          </a:lnSpc>
          <a:spcBef>
            <a:spcPts val="600"/>
          </a:spcBef>
          <a:defRPr sz="1200" dirty="0" err="1" smtClean="0"/>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xelon">
    <a:dk1>
      <a:srgbClr val="6F7173"/>
    </a:dk1>
    <a:lt1>
      <a:sysClr val="window" lastClr="FFFFFF"/>
    </a:lt1>
    <a:dk2>
      <a:srgbClr val="000000"/>
    </a:dk2>
    <a:lt2>
      <a:srgbClr val="A1ADB5"/>
    </a:lt2>
    <a:accent1>
      <a:srgbClr val="008D48"/>
    </a:accent1>
    <a:accent2>
      <a:srgbClr val="B9C53A"/>
    </a:accent2>
    <a:accent3>
      <a:srgbClr val="2372B9"/>
    </a:accent3>
    <a:accent4>
      <a:srgbClr val="81CFE7"/>
    </a:accent4>
    <a:accent5>
      <a:srgbClr val="F15323"/>
    </a:accent5>
    <a:accent6>
      <a:srgbClr val="F99B2F"/>
    </a:accent6>
    <a:hlink>
      <a:srgbClr val="0000FF"/>
    </a:hlink>
    <a:folHlink>
      <a:srgbClr val="800080"/>
    </a:folHlink>
  </a:clrScheme>
  <a:fontScheme name="Exelon">
    <a:majorFont>
      <a:latin typeface="Franklin Gothic Demi"/>
      <a:ea typeface=""/>
      <a:cs typeface=""/>
    </a:majorFont>
    <a:minorFont>
      <a:latin typeface="Franklin Gothic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Exelon">
    <a:dk1>
      <a:srgbClr val="6F7173"/>
    </a:dk1>
    <a:lt1>
      <a:sysClr val="window" lastClr="FFFFFF"/>
    </a:lt1>
    <a:dk2>
      <a:srgbClr val="000000"/>
    </a:dk2>
    <a:lt2>
      <a:srgbClr val="A1ADB5"/>
    </a:lt2>
    <a:accent1>
      <a:srgbClr val="008D48"/>
    </a:accent1>
    <a:accent2>
      <a:srgbClr val="B9C53A"/>
    </a:accent2>
    <a:accent3>
      <a:srgbClr val="2372B9"/>
    </a:accent3>
    <a:accent4>
      <a:srgbClr val="81CFE7"/>
    </a:accent4>
    <a:accent5>
      <a:srgbClr val="F15323"/>
    </a:accent5>
    <a:accent6>
      <a:srgbClr val="F99B2F"/>
    </a:accent6>
    <a:hlink>
      <a:srgbClr val="0000FF"/>
    </a:hlink>
    <a:folHlink>
      <a:srgbClr val="800080"/>
    </a:folHlink>
  </a:clrScheme>
  <a:fontScheme name="Exelon">
    <a:majorFont>
      <a:latin typeface="Franklin Gothic Demi"/>
      <a:ea typeface=""/>
      <a:cs typeface=""/>
    </a:majorFont>
    <a:minorFont>
      <a:latin typeface="Franklin Gothic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Exelon">
    <a:dk1>
      <a:srgbClr val="6F7173"/>
    </a:dk1>
    <a:lt1>
      <a:sysClr val="window" lastClr="FFFFFF"/>
    </a:lt1>
    <a:dk2>
      <a:srgbClr val="000000"/>
    </a:dk2>
    <a:lt2>
      <a:srgbClr val="A1ADB5"/>
    </a:lt2>
    <a:accent1>
      <a:srgbClr val="008D48"/>
    </a:accent1>
    <a:accent2>
      <a:srgbClr val="B9C53A"/>
    </a:accent2>
    <a:accent3>
      <a:srgbClr val="2372B9"/>
    </a:accent3>
    <a:accent4>
      <a:srgbClr val="81CFE7"/>
    </a:accent4>
    <a:accent5>
      <a:srgbClr val="F15323"/>
    </a:accent5>
    <a:accent6>
      <a:srgbClr val="F99B2F"/>
    </a:accent6>
    <a:hlink>
      <a:srgbClr val="0000FF"/>
    </a:hlink>
    <a:folHlink>
      <a:srgbClr val="800080"/>
    </a:folHlink>
  </a:clrScheme>
  <a:fontScheme name="Exelon">
    <a:majorFont>
      <a:latin typeface="Franklin Gothic Demi"/>
      <a:ea typeface=""/>
      <a:cs typeface=""/>
    </a:majorFont>
    <a:minorFont>
      <a:latin typeface="Franklin Gothic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Exelon">
    <a:dk1>
      <a:srgbClr val="6F7173"/>
    </a:dk1>
    <a:lt1>
      <a:sysClr val="window" lastClr="FFFFFF"/>
    </a:lt1>
    <a:dk2>
      <a:srgbClr val="000000"/>
    </a:dk2>
    <a:lt2>
      <a:srgbClr val="A1ADB5"/>
    </a:lt2>
    <a:accent1>
      <a:srgbClr val="008D48"/>
    </a:accent1>
    <a:accent2>
      <a:srgbClr val="B9C53A"/>
    </a:accent2>
    <a:accent3>
      <a:srgbClr val="2372B9"/>
    </a:accent3>
    <a:accent4>
      <a:srgbClr val="81CFE7"/>
    </a:accent4>
    <a:accent5>
      <a:srgbClr val="F15323"/>
    </a:accent5>
    <a:accent6>
      <a:srgbClr val="F99B2F"/>
    </a:accent6>
    <a:hlink>
      <a:srgbClr val="0000FF"/>
    </a:hlink>
    <a:folHlink>
      <a:srgbClr val="800080"/>
    </a:folHlink>
  </a:clrScheme>
  <a:fontScheme name="Exelon">
    <a:majorFont>
      <a:latin typeface="Franklin Gothic Demi"/>
      <a:ea typeface=""/>
      <a:cs typeface=""/>
    </a:majorFont>
    <a:minorFont>
      <a:latin typeface="Franklin Gothic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Generic_Everyday_T01</Template>
  <TotalTime>55432</TotalTime>
  <Words>2190</Words>
  <Application>Microsoft Macintosh PowerPoint</Application>
  <PresentationFormat>Letter Paper (8.5x11 in)</PresentationFormat>
  <Paragraphs>330</Paragraphs>
  <Slides>14</Slides>
  <Notes>8</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2</vt:i4>
      </vt:variant>
      <vt:variant>
        <vt:lpstr>Slide Titles</vt:lpstr>
      </vt:variant>
      <vt:variant>
        <vt:i4>14</vt:i4>
      </vt:variant>
    </vt:vector>
  </HeadingPairs>
  <TitlesOfParts>
    <vt:vector size="24" baseType="lpstr">
      <vt:lpstr>Arial</vt:lpstr>
      <vt:lpstr>Calibri</vt:lpstr>
      <vt:lpstr>Franklin Gothic Book</vt:lpstr>
      <vt:lpstr>Franklin Gothic Demi</vt:lpstr>
      <vt:lpstr>ＭＳ Ｐゴシック</vt:lpstr>
      <vt:lpstr>ヒラギノ角ゴ Pro W3</vt:lpstr>
      <vt:lpstr>Exelon_Basic</vt:lpstr>
      <vt:lpstr>Exelon Everyday Presentation</vt:lpstr>
      <vt:lpstr>think-cell Slide</vt:lpstr>
      <vt:lpstr>Chart</vt:lpstr>
      <vt:lpstr>PowerPoint Presentation</vt:lpstr>
      <vt:lpstr>PowerPoint Presentation</vt:lpstr>
      <vt:lpstr>Exelon Generation Overview</vt:lpstr>
      <vt:lpstr>PowerPoint Presentation</vt:lpstr>
      <vt:lpstr>PowerPoint Presentation</vt:lpstr>
      <vt:lpstr>New York Clean Energy Standard</vt:lpstr>
      <vt:lpstr>New York Zero Emission Credit Program</vt:lpstr>
      <vt:lpstr>New York ZEC Pricing Mechanism</vt:lpstr>
      <vt:lpstr>Illustration of ZEC Pricing</vt:lpstr>
      <vt:lpstr>PowerPoint Presentation</vt:lpstr>
      <vt:lpstr>PowerPoint Presentation</vt:lpstr>
      <vt:lpstr>Existing Nuclear is the Most Cost Effective Zero Carbon Choice</vt:lpstr>
      <vt:lpstr>A carbon price drives multiple types of carbon reductions in a fully market-based fashion</vt:lpstr>
      <vt:lpstr>The Nation Cannot Meet Carbon Goals Without Nuclear</vt:lpstr>
    </vt:vector>
  </TitlesOfParts>
  <Company>Exelon Corporation</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 Franklin Gothic Demi, 24</dc:title>
  <dc:creator>Audrey.Lyke@exeloncorp.com</dc:creator>
  <cp:lastModifiedBy>Susan Rivo</cp:lastModifiedBy>
  <cp:revision>2565</cp:revision>
  <cp:lastPrinted>2016-09-27T18:23:55Z</cp:lastPrinted>
  <dcterms:created xsi:type="dcterms:W3CDTF">2012-03-26T13:43:27Z</dcterms:created>
  <dcterms:modified xsi:type="dcterms:W3CDTF">2016-09-27T18:24:30Z</dcterms:modified>
</cp:coreProperties>
</file>